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7"/>
  </p:notesMasterIdLst>
  <p:sldIdLst>
    <p:sldId id="448" r:id="rId2"/>
    <p:sldId id="540" r:id="rId3"/>
    <p:sldId id="573" r:id="rId4"/>
    <p:sldId id="541" r:id="rId5"/>
    <p:sldId id="618" r:id="rId6"/>
    <p:sldId id="620" r:id="rId7"/>
    <p:sldId id="621" r:id="rId8"/>
    <p:sldId id="622" r:id="rId9"/>
    <p:sldId id="623" r:id="rId10"/>
    <p:sldId id="629" r:id="rId11"/>
    <p:sldId id="624" r:id="rId12"/>
    <p:sldId id="625" r:id="rId13"/>
    <p:sldId id="636" r:id="rId14"/>
    <p:sldId id="633" r:id="rId15"/>
    <p:sldId id="627" r:id="rId16"/>
    <p:sldId id="551" r:id="rId17"/>
    <p:sldId id="628" r:id="rId18"/>
    <p:sldId id="576" r:id="rId19"/>
    <p:sldId id="634" r:id="rId20"/>
    <p:sldId id="637" r:id="rId21"/>
    <p:sldId id="553" r:id="rId22"/>
    <p:sldId id="635" r:id="rId23"/>
    <p:sldId id="638" r:id="rId24"/>
    <p:sldId id="578" r:id="rId25"/>
    <p:sldId id="577" r:id="rId26"/>
    <p:sldId id="599" r:id="rId27"/>
    <p:sldId id="601" r:id="rId28"/>
    <p:sldId id="604" r:id="rId29"/>
    <p:sldId id="605" r:id="rId30"/>
    <p:sldId id="639" r:id="rId31"/>
    <p:sldId id="640" r:id="rId32"/>
    <p:sldId id="641" r:id="rId33"/>
    <p:sldId id="642" r:id="rId34"/>
    <p:sldId id="596" r:id="rId35"/>
    <p:sldId id="59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2" autoAdjust="0"/>
  </p:normalViewPr>
  <p:slideViewPr>
    <p:cSldViewPr>
      <p:cViewPr>
        <p:scale>
          <a:sx n="70" d="100"/>
          <a:sy n="70" d="100"/>
        </p:scale>
        <p:origin x="-148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07/05/2019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a:p>
        </p:txBody>
      </p:sp>
    </p:spTree>
    <p:extLst>
      <p:ext uri="{BB962C8B-B14F-4D97-AF65-F5344CB8AC3E}">
        <p14:creationId xmlns:p14="http://schemas.microsoft.com/office/powerpoint/2010/main" val="42152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
        <p:nvSpPr>
          <p:cNvPr id="8" name="Title 7"/>
          <p:cNvSpPr>
            <a:spLocks noGrp="1"/>
          </p:cNvSpPr>
          <p:nvPr>
            <p:ph type="title"/>
          </p:nvPr>
        </p:nvSpPr>
        <p:spPr>
          <a:xfrm>
            <a:off x="1066800" y="152718"/>
            <a:ext cx="7620000" cy="1371600"/>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r.wikipedia.org/wiki/2012" TargetMode="External"/><Relationship Id="rId2" Type="http://schemas.openxmlformats.org/officeDocument/2006/relationships/hyperlink" Target="https://ar.wikipedia.org/wiki/24_%D8%A3%D8%A8%D8%B1%D9%8A%D9%8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شبكات التواصل الاجتماعي</a:t>
            </a:r>
            <a:r>
              <a:rPr lang="en-US" dirty="0"/>
              <a:t/>
            </a:r>
            <a:br>
              <a:rPr lang="en-US" dirty="0"/>
            </a:br>
            <a:r>
              <a:rPr lang="ar-JO" dirty="0"/>
              <a:t>0731102</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normAutofit/>
          </a:bodyPr>
          <a:lstStyle/>
          <a:p>
            <a:r>
              <a:rPr lang="ar-JO" dirty="0"/>
              <a:t>جوجل درايف </a:t>
            </a:r>
            <a:r>
              <a:rPr lang="en-US" b="1" dirty="0"/>
              <a:t>Google Drive</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mage result for google drive"/>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6" name="AutoShape 4" descr="Image result for google drive"/>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7" name="AutoShape 6" descr="Image result for google drive"/>
          <p:cNvSpPr>
            <a:spLocks noChangeAspect="1" noChangeArrowheads="1"/>
          </p:cNvSpPr>
          <p:nvPr/>
        </p:nvSpPr>
        <p:spPr bwMode="auto">
          <a:xfrm>
            <a:off x="9380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2" name="Picture 8" descr="Image result for google dr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53000"/>
            <a:ext cx="1904999"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xmlns="" id="{340D9019-434F-4C02-A207-2481A3ED0755}"/>
              </a:ext>
            </a:extLst>
          </p:cNvPr>
          <p:cNvSpPr txBox="1">
            <a:spLocks/>
          </p:cNvSpPr>
          <p:nvPr/>
        </p:nvSpPr>
        <p:spPr>
          <a:xfrm>
            <a:off x="5867400" y="0"/>
            <a:ext cx="3124200" cy="457200"/>
          </a:xfrm>
          <a:prstGeom prst="rect">
            <a:avLst/>
          </a:prstGeom>
          <a:solidFill>
            <a:schemeClr val="tx2"/>
          </a:solidFill>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1600" b="1" kern="1200">
                <a:solidFill>
                  <a:schemeClr val="tx1"/>
                </a:solidFill>
                <a:latin typeface="+mn-lt"/>
                <a:ea typeface="+mn-ea"/>
                <a:cs typeface="+mn-cs"/>
              </a:defRPr>
            </a:lvl1pPr>
            <a:lvl2pPr marL="457200" indent="0" algn="r" defTabSz="914400" rtl="1" eaLnBrk="1" latinLnBrk="0" hangingPunct="1">
              <a:spcBef>
                <a:spcPct val="20000"/>
              </a:spcBef>
              <a:buClr>
                <a:schemeClr val="tx2"/>
              </a:buClr>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Clr>
                <a:schemeClr val="tx2"/>
              </a:buClr>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Clr>
                <a:schemeClr val="tx2"/>
              </a:buClr>
              <a:buFont typeface="Arial" pitchFamily="34" charset="0"/>
              <a:buNone/>
              <a:defRPr sz="900" kern="1200" baseline="0">
                <a:solidFill>
                  <a:schemeClr val="tx1"/>
                </a:solidFill>
                <a:latin typeface="+mn-lt"/>
                <a:ea typeface="+mn-ea"/>
                <a:cs typeface="+mn-cs"/>
              </a:defRPr>
            </a:lvl5pPr>
            <a:lvl6pPr marL="22860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9pPr>
          </a:lstStyle>
          <a:p>
            <a:r>
              <a:rPr lang="ar-JO" sz="2200" dirty="0">
                <a:solidFill>
                  <a:schemeClr val="bg1"/>
                </a:solidFill>
              </a:rPr>
              <a:t>الفصل </a:t>
            </a:r>
            <a:r>
              <a:rPr lang="ar-SA" sz="2200" dirty="0" smtClean="0">
                <a:solidFill>
                  <a:schemeClr val="bg1"/>
                </a:solidFill>
              </a:rPr>
              <a:t>الثاني </a:t>
            </a:r>
            <a:r>
              <a:rPr lang="ar-JO" sz="2200" dirty="0" smtClean="0">
                <a:solidFill>
                  <a:schemeClr val="bg1"/>
                </a:solidFill>
              </a:rPr>
              <a:t>2018 </a:t>
            </a:r>
            <a:r>
              <a:rPr lang="ar-JO" sz="2200" dirty="0">
                <a:solidFill>
                  <a:schemeClr val="bg1"/>
                </a:solidFill>
              </a:rPr>
              <a:t>/ 2019 </a:t>
            </a:r>
            <a:endParaRPr lang="en-US" sz="2200" dirty="0">
              <a:solidFill>
                <a:schemeClr val="bg1"/>
              </a:solidFill>
            </a:endParaRPr>
          </a:p>
        </p:txBody>
      </p:sp>
    </p:spTree>
    <p:extLst>
      <p:ext uri="{BB962C8B-B14F-4D97-AF65-F5344CB8AC3E}">
        <p14:creationId xmlns:p14="http://schemas.microsoft.com/office/powerpoint/2010/main" val="2567231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3200" dirty="0"/>
              <a:t> </a:t>
            </a:r>
            <a:br>
              <a:rPr lang="ar-SA" sz="3200" dirty="0"/>
            </a:br>
            <a:r>
              <a:rPr lang="ar-SA" sz="3200" dirty="0"/>
              <a:t/>
            </a:r>
            <a:br>
              <a:rPr lang="ar-SA" sz="3200" dirty="0"/>
            </a:br>
            <a:r>
              <a:rPr lang="ar-SA" sz="3200" dirty="0"/>
              <a:t>إنشاء ملفات جديدة باستخدام تطبيقات جوجل</a:t>
            </a:r>
            <a:br>
              <a:rPr lang="ar-SA"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10</a:t>
            </a:fld>
            <a:endParaRPr lang="en-GB"/>
          </a:p>
        </p:txBody>
      </p:sp>
      <p:sp>
        <p:nvSpPr>
          <p:cNvPr id="3" name="Content Placeholder 2"/>
          <p:cNvSpPr>
            <a:spLocks noGrp="1"/>
          </p:cNvSpPr>
          <p:nvPr>
            <p:ph idx="1"/>
          </p:nvPr>
        </p:nvSpPr>
        <p:spPr>
          <a:xfrm>
            <a:off x="685800" y="1600200"/>
            <a:ext cx="7391400" cy="4525963"/>
          </a:xfrm>
        </p:spPr>
        <p:txBody>
          <a:bodyPr/>
          <a:lstStyle/>
          <a:p>
            <a:pPr marL="342900" indent="-342900">
              <a:buFont typeface="Wingdings" panose="05000000000000000000" pitchFamily="2" charset="2"/>
              <a:buChar char="ü"/>
            </a:pPr>
            <a:r>
              <a:rPr lang="ar-SA" dirty="0" smtClean="0"/>
              <a:t>يوجد تطبيقات متعددة لجوجل ومشابهة لبرامج وتطبيقات اخرى معروفة، مثل:</a:t>
            </a:r>
          </a:p>
          <a:p>
            <a:pPr marL="342900" indent="-342900">
              <a:buClr>
                <a:srgbClr val="C00000"/>
              </a:buClr>
              <a:buSzPct val="130000"/>
              <a:buFont typeface="Arial" panose="020B0604020202020204" pitchFamily="34" charset="0"/>
              <a:buChar char="•"/>
            </a:pPr>
            <a:r>
              <a:rPr lang="en-US" dirty="0" smtClean="0"/>
              <a:t>Google Docs</a:t>
            </a:r>
          </a:p>
          <a:p>
            <a:pPr marL="342900" indent="-342900">
              <a:buClr>
                <a:srgbClr val="C00000"/>
              </a:buClr>
              <a:buSzPct val="130000"/>
              <a:buFont typeface="Arial" panose="020B0604020202020204" pitchFamily="34" charset="0"/>
              <a:buChar char="•"/>
            </a:pPr>
            <a:r>
              <a:rPr lang="en-US" dirty="0" smtClean="0"/>
              <a:t>Google sheets</a:t>
            </a:r>
          </a:p>
          <a:p>
            <a:pPr marL="342900" indent="-342900">
              <a:buClr>
                <a:srgbClr val="C00000"/>
              </a:buClr>
              <a:buSzPct val="130000"/>
              <a:buFont typeface="Arial" panose="020B0604020202020204" pitchFamily="34" charset="0"/>
              <a:buChar char="•"/>
            </a:pPr>
            <a:r>
              <a:rPr lang="en-US" dirty="0" smtClean="0"/>
              <a:t>Google slides</a:t>
            </a:r>
          </a:p>
          <a:p>
            <a:pPr marL="342900" indent="-342900">
              <a:buClr>
                <a:srgbClr val="C00000"/>
              </a:buClr>
              <a:buSzPct val="130000"/>
              <a:buFont typeface="Arial" panose="020B0604020202020204" pitchFamily="34" charset="0"/>
              <a:buChar char="•"/>
            </a:pPr>
            <a:r>
              <a:rPr lang="en-US" dirty="0" smtClean="0"/>
              <a:t>Google forms </a:t>
            </a:r>
          </a:p>
          <a:p>
            <a:pPr marL="342900" indent="-342900">
              <a:buClr>
                <a:srgbClr val="C00000"/>
              </a:buClr>
              <a:buSzPct val="130000"/>
              <a:buFont typeface="Arial" panose="020B0604020202020204" pitchFamily="34" charset="0"/>
              <a:buChar char="•"/>
            </a:pPr>
            <a:r>
              <a:rPr lang="en-US" dirty="0" smtClean="0"/>
              <a:t>Google drawings</a:t>
            </a:r>
          </a:p>
          <a:p>
            <a:endParaRPr lang="en-US" dirty="0" smtClean="0"/>
          </a:p>
          <a:p>
            <a:pPr marL="342900" indent="-342900">
              <a:buFont typeface="Wingdings" panose="05000000000000000000" pitchFamily="2" charset="2"/>
              <a:buChar char="ü"/>
            </a:pPr>
            <a:r>
              <a:rPr lang="ar-SA" dirty="0" smtClean="0"/>
              <a:t>يمكن للمستخدم إضافة تطبيقات أخرى.</a:t>
            </a:r>
            <a:endParaRPr lang="en-US" dirty="0" smtClean="0"/>
          </a:p>
        </p:txBody>
      </p:sp>
    </p:spTree>
    <p:extLst>
      <p:ext uri="{BB962C8B-B14F-4D97-AF65-F5344CB8AC3E}">
        <p14:creationId xmlns:p14="http://schemas.microsoft.com/office/powerpoint/2010/main" val="3153136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ar-SA" sz="4800" b="1" dirty="0" smtClean="0">
                <a:solidFill>
                  <a:schemeClr val="tx2"/>
                </a:solidFill>
              </a:rPr>
              <a:t>التحكم بالملفات</a:t>
            </a:r>
            <a:endParaRPr lang="en-US" sz="4800" b="1" dirty="0">
              <a:solidFill>
                <a:schemeClr val="tx2"/>
              </a:solidFill>
            </a:endParaRP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A85E95EA-764A-438A-AB2D-615555310C78}" type="slidenum">
              <a:rPr lang="en-GB" smtClean="0"/>
              <a:pPr/>
              <a:t>11</a:t>
            </a:fld>
            <a:endParaRPr lang="en-GB"/>
          </a:p>
        </p:txBody>
      </p:sp>
    </p:spTree>
    <p:extLst>
      <p:ext uri="{BB962C8B-B14F-4D97-AF65-F5344CB8AC3E}">
        <p14:creationId xmlns:p14="http://schemas.microsoft.com/office/powerpoint/2010/main" val="2679309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smtClean="0"/>
              <a:t>التحكم بالملفات</a:t>
            </a:r>
            <a:br>
              <a:rPr lang="ar-SA" dirty="0" smtClean="0"/>
            </a:br>
            <a:endParaRPr lang="en-US" dirty="0"/>
          </a:p>
        </p:txBody>
      </p:sp>
      <p:sp>
        <p:nvSpPr>
          <p:cNvPr id="3" name="Content Placeholder 2"/>
          <p:cNvSpPr>
            <a:spLocks noGrp="1"/>
          </p:cNvSpPr>
          <p:nvPr>
            <p:ph idx="1"/>
          </p:nvPr>
        </p:nvSpPr>
        <p:spPr>
          <a:xfrm>
            <a:off x="457200" y="1524000"/>
            <a:ext cx="7620000" cy="4602163"/>
          </a:xfrm>
        </p:spPr>
        <p:txBody>
          <a:bodyPr>
            <a:noAutofit/>
          </a:bodyPr>
          <a:lstStyle/>
          <a:p>
            <a:pPr marL="342900" indent="-342900">
              <a:buClr>
                <a:srgbClr val="C00000"/>
              </a:buClr>
              <a:buSzPct val="125000"/>
              <a:buFont typeface="Arial" panose="020B0604020202020204" pitchFamily="34" charset="0"/>
              <a:buChar char="•"/>
            </a:pPr>
            <a:r>
              <a:rPr lang="ar-SA" sz="1800" dirty="0" smtClean="0"/>
              <a:t>معاينة الملف</a:t>
            </a:r>
            <a:r>
              <a:rPr lang="en-US" sz="1800" dirty="0" smtClean="0"/>
              <a:t> preview </a:t>
            </a:r>
            <a:endParaRPr lang="ar-SA" sz="1800" dirty="0" smtClean="0"/>
          </a:p>
          <a:p>
            <a:pPr marL="342900" indent="-342900">
              <a:buClr>
                <a:srgbClr val="C00000"/>
              </a:buClr>
              <a:buSzPct val="125000"/>
              <a:buFont typeface="Arial" panose="020B0604020202020204" pitchFamily="34" charset="0"/>
              <a:buChar char="•"/>
            </a:pPr>
            <a:r>
              <a:rPr lang="ar-SA" sz="1800" dirty="0" smtClean="0"/>
              <a:t>فتح الملف </a:t>
            </a:r>
            <a:r>
              <a:rPr lang="en-US" sz="1800" dirty="0" smtClean="0"/>
              <a:t>open / open with</a:t>
            </a:r>
            <a:endParaRPr lang="ar-SA" sz="1800" dirty="0" smtClean="0"/>
          </a:p>
          <a:p>
            <a:pPr marL="342900" indent="-342900">
              <a:buClr>
                <a:srgbClr val="C00000"/>
              </a:buClr>
              <a:buSzPct val="125000"/>
              <a:buFont typeface="Arial" panose="020B0604020202020204" pitchFamily="34" charset="0"/>
              <a:buChar char="•"/>
            </a:pPr>
            <a:r>
              <a:rPr lang="ar-SA" sz="1800" dirty="0" smtClean="0"/>
              <a:t>مشاركة الملف</a:t>
            </a:r>
            <a:r>
              <a:rPr lang="en-US" sz="1800" dirty="0" smtClean="0"/>
              <a:t> share/ get shareable link  </a:t>
            </a:r>
            <a:endParaRPr lang="ar-SA" sz="1800" dirty="0" smtClean="0"/>
          </a:p>
          <a:p>
            <a:pPr marL="342900" indent="-342900">
              <a:buClr>
                <a:srgbClr val="C00000"/>
              </a:buClr>
              <a:buSzPct val="125000"/>
              <a:buFont typeface="Arial" panose="020B0604020202020204" pitchFamily="34" charset="0"/>
              <a:buChar char="•"/>
            </a:pPr>
            <a:r>
              <a:rPr lang="ar-SA" sz="1800" dirty="0" smtClean="0"/>
              <a:t>نقل الى موضع آخر</a:t>
            </a:r>
            <a:r>
              <a:rPr lang="en-US" sz="1800" dirty="0" smtClean="0"/>
              <a:t> move to </a:t>
            </a:r>
            <a:endParaRPr lang="ar-SA" sz="1800" dirty="0" smtClean="0"/>
          </a:p>
          <a:p>
            <a:pPr marL="342900" indent="-342900">
              <a:buClr>
                <a:srgbClr val="C00000"/>
              </a:buClr>
              <a:buSzPct val="125000"/>
              <a:buFont typeface="Arial" panose="020B0604020202020204" pitchFamily="34" charset="0"/>
              <a:buChar char="•"/>
            </a:pPr>
            <a:r>
              <a:rPr lang="ar-SA" sz="1800" dirty="0" smtClean="0"/>
              <a:t>اضافة الى الملفات المفضلة</a:t>
            </a:r>
            <a:r>
              <a:rPr lang="en-US" sz="1800" dirty="0" smtClean="0"/>
              <a:t> add to starred </a:t>
            </a:r>
            <a:endParaRPr lang="ar-SA" sz="1800" dirty="0" smtClean="0"/>
          </a:p>
          <a:p>
            <a:pPr marL="342900" indent="-342900">
              <a:buClr>
                <a:srgbClr val="C00000"/>
              </a:buClr>
              <a:buSzPct val="125000"/>
              <a:buFont typeface="Arial" panose="020B0604020202020204" pitchFamily="34" charset="0"/>
              <a:buChar char="•"/>
            </a:pPr>
            <a:r>
              <a:rPr lang="ar-SA" sz="1800" dirty="0" smtClean="0"/>
              <a:t>تغيير الاسم</a:t>
            </a:r>
            <a:r>
              <a:rPr lang="en-US" sz="1800" dirty="0" smtClean="0"/>
              <a:t> rename </a:t>
            </a:r>
            <a:endParaRPr lang="ar-SA" sz="1800" dirty="0" smtClean="0"/>
          </a:p>
          <a:p>
            <a:pPr marL="342900" indent="-342900">
              <a:buClr>
                <a:srgbClr val="C00000"/>
              </a:buClr>
              <a:buSzPct val="125000"/>
              <a:buFont typeface="Arial" panose="020B0604020202020204" pitchFamily="34" charset="0"/>
              <a:buChar char="•"/>
            </a:pPr>
            <a:r>
              <a:rPr lang="ar-SA" sz="1800" dirty="0" smtClean="0"/>
              <a:t>ادارة النسخ</a:t>
            </a:r>
            <a:r>
              <a:rPr lang="ar-JO" sz="1800" dirty="0" smtClean="0"/>
              <a:t> </a:t>
            </a:r>
            <a:r>
              <a:rPr lang="en-US" sz="1800" dirty="0" smtClean="0"/>
              <a:t>manage versions</a:t>
            </a:r>
          </a:p>
          <a:p>
            <a:pPr marL="342900" indent="-342900">
              <a:buClr>
                <a:srgbClr val="C00000"/>
              </a:buClr>
              <a:buSzPct val="125000"/>
              <a:buFont typeface="Arial" panose="020B0604020202020204" pitchFamily="34" charset="0"/>
              <a:buChar char="•"/>
            </a:pPr>
            <a:r>
              <a:rPr lang="ar-SA" sz="1800" dirty="0" smtClean="0"/>
              <a:t>نسخ الملف</a:t>
            </a:r>
            <a:r>
              <a:rPr lang="en-US" sz="1800" dirty="0" smtClean="0"/>
              <a:t> make a copy </a:t>
            </a:r>
            <a:r>
              <a:rPr lang="ar-SA" sz="1800" dirty="0" smtClean="0"/>
              <a:t> </a:t>
            </a:r>
            <a:endParaRPr lang="ar-JO" sz="1800" dirty="0"/>
          </a:p>
          <a:p>
            <a:pPr marL="342900" indent="-342900">
              <a:buClr>
                <a:srgbClr val="C00000"/>
              </a:buClr>
              <a:buSzPct val="125000"/>
              <a:buFont typeface="Arial" panose="020B0604020202020204" pitchFamily="34" charset="0"/>
              <a:buChar char="•"/>
            </a:pPr>
            <a:r>
              <a:rPr lang="ar-JO" sz="1800" dirty="0" smtClean="0"/>
              <a:t>تنزيل الملف</a:t>
            </a:r>
            <a:r>
              <a:rPr lang="en-US" sz="1800" dirty="0" smtClean="0"/>
              <a:t> download </a:t>
            </a:r>
            <a:endParaRPr lang="ar-JO" sz="1800" dirty="0" smtClean="0"/>
          </a:p>
          <a:p>
            <a:pPr marL="342900" indent="-342900">
              <a:buClr>
                <a:srgbClr val="C00000"/>
              </a:buClr>
              <a:buSzPct val="125000"/>
              <a:buFont typeface="Arial" panose="020B0604020202020204" pitchFamily="34" charset="0"/>
              <a:buChar char="•"/>
            </a:pPr>
            <a:r>
              <a:rPr lang="ar-JO" sz="1800" dirty="0" smtClean="0"/>
              <a:t>حذف الملف </a:t>
            </a:r>
            <a:r>
              <a:rPr lang="en-US" sz="1800" dirty="0" smtClean="0"/>
              <a:t>remove </a:t>
            </a:r>
            <a:endParaRPr lang="ar-SA" sz="1800" dirty="0" smtClean="0"/>
          </a:p>
          <a:p>
            <a:pPr>
              <a:buClr>
                <a:srgbClr val="C00000"/>
              </a:buClr>
              <a:buSzPct val="125000"/>
            </a:pPr>
            <a:r>
              <a:rPr lang="ar-SA" sz="1800" dirty="0" smtClean="0"/>
              <a:t>  </a:t>
            </a:r>
          </a:p>
          <a:p>
            <a:r>
              <a:rPr lang="ar-SA" sz="1800" dirty="0" smtClean="0"/>
              <a:t> </a:t>
            </a:r>
            <a:endParaRPr lang="en-US" sz="180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12</a:t>
            </a:fld>
            <a:endParaRPr lang="en-GB"/>
          </a:p>
        </p:txBody>
      </p:sp>
    </p:spTree>
    <p:extLst>
      <p:ext uri="{BB962C8B-B14F-4D97-AF65-F5344CB8AC3E}">
        <p14:creationId xmlns:p14="http://schemas.microsoft.com/office/powerpoint/2010/main" val="1817913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تقنية </a:t>
            </a:r>
            <a:r>
              <a:rPr lang="en-US" dirty="0"/>
              <a:t>OCR</a:t>
            </a:r>
            <a:r>
              <a:rPr lang="ar-JO" dirty="0"/>
              <a:t/>
            </a:r>
            <a:br>
              <a:rPr lang="ar-JO" dirty="0"/>
            </a:br>
            <a:endParaRPr lang="en-US" dirty="0"/>
          </a:p>
        </p:txBody>
      </p:sp>
      <p:sp>
        <p:nvSpPr>
          <p:cNvPr id="3" name="Content Placeholder 2"/>
          <p:cNvSpPr>
            <a:spLocks noGrp="1"/>
          </p:cNvSpPr>
          <p:nvPr>
            <p:ph idx="1"/>
          </p:nvPr>
        </p:nvSpPr>
        <p:spPr>
          <a:xfrm>
            <a:off x="457200" y="1447800"/>
            <a:ext cx="7620000" cy="4373563"/>
          </a:xfrm>
        </p:spPr>
        <p:txBody>
          <a:bodyPr>
            <a:normAutofit/>
          </a:bodyPr>
          <a:lstStyle/>
          <a:p>
            <a:pPr marL="342900" indent="-342900" algn="just" fontAlgn="base">
              <a:buClr>
                <a:schemeClr val="tx2"/>
              </a:buClr>
              <a:buFont typeface="Arial" panose="020B0604020202020204" pitchFamily="34" charset="0"/>
              <a:buChar char="•"/>
            </a:pPr>
            <a:r>
              <a:rPr lang="ar-JO" sz="2100" b="0" dirty="0"/>
              <a:t>قامت جوجل بتحديث ميزة التعرف البصري على الحروف، المعروفة اختصارا بـ </a:t>
            </a:r>
            <a:r>
              <a:rPr lang="en-US" sz="2100" b="0" dirty="0"/>
              <a:t>OCR، </a:t>
            </a:r>
            <a:r>
              <a:rPr lang="ar-JO" sz="2100" b="0" dirty="0"/>
              <a:t>والموجودة في خدمتها للتخزين السحابي جوجل درايف</a:t>
            </a:r>
            <a:r>
              <a:rPr lang="en-US" sz="2100" b="0" dirty="0"/>
              <a:t> </a:t>
            </a:r>
            <a:r>
              <a:rPr lang="ar-JO" sz="2100" b="0" dirty="0"/>
              <a:t>لتدعم أكثر من 200 لغة من بينها اللغة العربية.</a:t>
            </a:r>
          </a:p>
          <a:p>
            <a:pPr marL="342900" indent="-342900" algn="just" fontAlgn="base">
              <a:buClr>
                <a:schemeClr val="tx2"/>
              </a:buClr>
              <a:buFont typeface="Arial" panose="020B0604020202020204" pitchFamily="34" charset="0"/>
              <a:buChar char="•"/>
            </a:pPr>
            <a:r>
              <a:rPr lang="ar-JO" sz="2100" b="0" dirty="0" smtClean="0"/>
              <a:t>تسمح </a:t>
            </a:r>
            <a:r>
              <a:rPr lang="ar-JO" sz="2100" b="0" dirty="0"/>
              <a:t>الميزة بتحويل النصوص المكتوبة على الورق بعد مسحها ضوئيا إلى نصوص رقمية قابلة للتعديل بواسطة معالجات النصوص ويمكن حفظها بصيغ الملفات النصية المعتادة.</a:t>
            </a:r>
          </a:p>
          <a:p>
            <a:pPr marL="342900" indent="-342900" algn="just" fontAlgn="base">
              <a:buClr>
                <a:schemeClr val="tx2"/>
              </a:buClr>
              <a:buFont typeface="Arial" panose="020B0604020202020204" pitchFamily="34" charset="0"/>
              <a:buChar char="•"/>
            </a:pPr>
            <a:r>
              <a:rPr lang="ar-JO" sz="2100" b="0" dirty="0" smtClean="0"/>
              <a:t>تدعم </a:t>
            </a:r>
            <a:r>
              <a:rPr lang="ar-JO" sz="2100" b="0" dirty="0"/>
              <a:t>ميزة التعرف البصري على الحروف ملفات الصور ذات الامتدادات </a:t>
            </a:r>
            <a:r>
              <a:rPr lang="en-US" sz="2100" b="0" dirty="0"/>
              <a:t>jpg</a:t>
            </a:r>
            <a:r>
              <a:rPr lang="ar-JO" sz="2100" b="0" dirty="0"/>
              <a:t> </a:t>
            </a:r>
            <a:r>
              <a:rPr lang="ar-JO" sz="2100" b="0" dirty="0" smtClean="0"/>
              <a:t>و</a:t>
            </a:r>
            <a:r>
              <a:rPr lang="en-US" sz="2100" b="0" dirty="0" smtClean="0"/>
              <a:t>gif </a:t>
            </a:r>
            <a:r>
              <a:rPr lang="ar-JO" sz="2100" b="0" dirty="0"/>
              <a:t>و</a:t>
            </a:r>
            <a:r>
              <a:rPr lang="en-US" sz="2100" b="0" dirty="0" err="1" smtClean="0"/>
              <a:t>png</a:t>
            </a:r>
            <a:r>
              <a:rPr lang="ar-SA" sz="2100" b="0" dirty="0" smtClean="0"/>
              <a:t> </a:t>
            </a:r>
            <a:r>
              <a:rPr lang="ar-JO" sz="2100" b="0" dirty="0" smtClean="0"/>
              <a:t> </a:t>
            </a:r>
            <a:r>
              <a:rPr lang="ar-JO" sz="2100" b="0" dirty="0"/>
              <a:t>وملفات </a:t>
            </a:r>
            <a:r>
              <a:rPr lang="en-US" sz="2100" b="0" dirty="0"/>
              <a:t>PDF</a:t>
            </a:r>
            <a:r>
              <a:rPr lang="ar-JO" sz="2100" b="0" dirty="0"/>
              <a:t>.</a:t>
            </a:r>
          </a:p>
          <a:p>
            <a:pPr marL="342900" indent="-342900" algn="just" fontAlgn="base">
              <a:buClr>
                <a:schemeClr val="tx2"/>
              </a:buClr>
              <a:buFont typeface="Arial" panose="020B0604020202020204" pitchFamily="34" charset="0"/>
              <a:buChar char="•"/>
            </a:pPr>
            <a:r>
              <a:rPr lang="ar-JO" sz="2100" b="0" dirty="0"/>
              <a:t>أقصى حجم للصور وملفات </a:t>
            </a:r>
            <a:r>
              <a:rPr lang="en-US" sz="2100" b="0" dirty="0"/>
              <a:t>PDF </a:t>
            </a:r>
            <a:r>
              <a:rPr lang="ar-JO" sz="2100" b="0" dirty="0"/>
              <a:t> هو 2 </a:t>
            </a:r>
            <a:r>
              <a:rPr lang="ar-JO" sz="2100" b="0" dirty="0" smtClean="0"/>
              <a:t>ميغابايت</a:t>
            </a:r>
            <a:r>
              <a:rPr lang="ar-SA" sz="2100" b="0" dirty="0" smtClean="0"/>
              <a:t>.</a:t>
            </a:r>
            <a:endParaRPr lang="ar-JO" sz="2100" b="0" dirty="0"/>
          </a:p>
          <a:p>
            <a:pPr marL="342900" indent="-342900" algn="just" fontAlgn="base">
              <a:buClr>
                <a:schemeClr val="tx2"/>
              </a:buClr>
              <a:buFont typeface="Arial" panose="020B0604020202020204" pitchFamily="34" charset="0"/>
              <a:buChar char="•"/>
            </a:pPr>
            <a:r>
              <a:rPr lang="ar-JO" sz="2100" b="0" dirty="0" smtClean="0"/>
              <a:t>يتم </a:t>
            </a:r>
            <a:r>
              <a:rPr lang="ar-JO" sz="2100" b="0" dirty="0"/>
              <a:t>التعرف البصري على الحروف في ملفات الصور وملفات</a:t>
            </a:r>
            <a:r>
              <a:rPr lang="en-US" sz="2100" b="0" dirty="0"/>
              <a:t>PDF </a:t>
            </a:r>
            <a:r>
              <a:rPr lang="ar-JO" sz="2100" b="0" dirty="0"/>
              <a:t> </a:t>
            </a:r>
            <a:r>
              <a:rPr lang="ar-SA" sz="2100" b="0" dirty="0" smtClean="0"/>
              <a:t>عن طريق</a:t>
            </a:r>
            <a:r>
              <a:rPr lang="ar-JO" sz="2100" b="0" dirty="0" smtClean="0"/>
              <a:t> فتح</a:t>
            </a:r>
            <a:r>
              <a:rPr lang="ar-SA" sz="2100" b="0" dirty="0" smtClean="0"/>
              <a:t>ها</a:t>
            </a:r>
            <a:r>
              <a:rPr lang="ar-JO" sz="2100" b="0" dirty="0" smtClean="0"/>
              <a:t> </a:t>
            </a:r>
            <a:r>
              <a:rPr lang="ar-JO" sz="2100" b="0" dirty="0"/>
              <a:t>باستخدام مستندات </a:t>
            </a:r>
            <a:r>
              <a:rPr lang="en-US" sz="2100" b="0" dirty="0"/>
              <a:t>Google، </a:t>
            </a:r>
            <a:r>
              <a:rPr lang="ar-JO" sz="2100" b="0" dirty="0"/>
              <a:t>حيث يتم تحديد لغة النص بشكل </a:t>
            </a:r>
            <a:r>
              <a:rPr lang="ar-JO" sz="2100" b="0" dirty="0" smtClean="0"/>
              <a:t>تلقائي</a:t>
            </a:r>
            <a:r>
              <a:rPr lang="ar-SA" sz="2100" b="0" dirty="0" smtClean="0"/>
              <a:t>.</a:t>
            </a:r>
            <a:endParaRPr lang="ar-JO"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13</a:t>
            </a:fld>
            <a:endParaRPr lang="en-GB"/>
          </a:p>
        </p:txBody>
      </p:sp>
    </p:spTree>
    <p:extLst>
      <p:ext uri="{BB962C8B-B14F-4D97-AF65-F5344CB8AC3E}">
        <p14:creationId xmlns:p14="http://schemas.microsoft.com/office/powerpoint/2010/main" val="2019861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تقنية </a:t>
            </a:r>
            <a:r>
              <a:rPr lang="en-US" dirty="0" smtClean="0"/>
              <a:t>OCR</a:t>
            </a:r>
            <a:r>
              <a:rPr lang="ar-JO" dirty="0"/>
              <a:t/>
            </a:r>
            <a:br>
              <a:rPr lang="ar-JO" dirty="0"/>
            </a:br>
            <a:endParaRPr lang="en-US" dirty="0"/>
          </a:p>
        </p:txBody>
      </p:sp>
      <p:sp>
        <p:nvSpPr>
          <p:cNvPr id="3" name="Content Placeholder 2"/>
          <p:cNvSpPr>
            <a:spLocks noGrp="1"/>
          </p:cNvSpPr>
          <p:nvPr>
            <p:ph idx="1"/>
          </p:nvPr>
        </p:nvSpPr>
        <p:spPr>
          <a:xfrm>
            <a:off x="457200" y="2057400"/>
            <a:ext cx="7620000" cy="4068763"/>
          </a:xfrm>
        </p:spPr>
        <p:txBody>
          <a:bodyPr/>
          <a:lstStyle/>
          <a:p>
            <a:r>
              <a:rPr lang="ar-SA" dirty="0" smtClean="0"/>
              <a:t> قم بتحميل الصورة التالية وتجربة تقنية ال </a:t>
            </a:r>
            <a:r>
              <a:rPr lang="en-US" dirty="0" smtClean="0"/>
              <a:t>OCR </a:t>
            </a:r>
            <a:r>
              <a:rPr lang="ar-SA" dirty="0" smtClean="0"/>
              <a:t> عليها:</a:t>
            </a:r>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14</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28600"/>
            <a:ext cx="1905000" cy="1905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389" y="2743200"/>
            <a:ext cx="4526811" cy="2971800"/>
          </a:xfrm>
          <a:prstGeom prst="rect">
            <a:avLst/>
          </a:prstGeom>
        </p:spPr>
      </p:pic>
    </p:spTree>
    <p:extLst>
      <p:ext uri="{BB962C8B-B14F-4D97-AF65-F5344CB8AC3E}">
        <p14:creationId xmlns:p14="http://schemas.microsoft.com/office/powerpoint/2010/main" val="2620920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ar-SA" sz="4800" b="1" dirty="0" smtClean="0">
                <a:solidFill>
                  <a:schemeClr val="tx2"/>
                </a:solidFill>
              </a:rPr>
              <a:t>البحث في جوجل درايف</a:t>
            </a:r>
            <a:endParaRPr lang="en-US" sz="4800" b="1" dirty="0">
              <a:solidFill>
                <a:schemeClr val="tx2"/>
              </a:solidFill>
            </a:endParaRP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A85E95EA-764A-438A-AB2D-615555310C78}" type="slidenum">
              <a:rPr lang="en-GB" smtClean="0"/>
              <a:pPr/>
              <a:t>15</a:t>
            </a:fld>
            <a:endParaRPr lang="en-GB"/>
          </a:p>
        </p:txBody>
      </p:sp>
    </p:spTree>
    <p:extLst>
      <p:ext uri="{BB962C8B-B14F-4D97-AF65-F5344CB8AC3E}">
        <p14:creationId xmlns:p14="http://schemas.microsoft.com/office/powerpoint/2010/main" val="1406428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البحث في جوجل درايف</a:t>
            </a:r>
            <a:br>
              <a:rPr lang="ar-JO" dirty="0"/>
            </a:br>
            <a:endParaRPr lang="en-US" dirty="0"/>
          </a:p>
        </p:txBody>
      </p:sp>
      <p:sp>
        <p:nvSpPr>
          <p:cNvPr id="3" name="Content Placeholder 2"/>
          <p:cNvSpPr>
            <a:spLocks noGrp="1"/>
          </p:cNvSpPr>
          <p:nvPr>
            <p:ph idx="1"/>
          </p:nvPr>
        </p:nvSpPr>
        <p:spPr/>
        <p:txBody>
          <a:bodyPr>
            <a:normAutofit/>
          </a:bodyPr>
          <a:lstStyle/>
          <a:p>
            <a:pPr marL="342900" indent="-342900" fontAlgn="base">
              <a:buClr>
                <a:schemeClr val="tx2"/>
              </a:buClr>
              <a:buFont typeface="Arial" panose="020B0604020202020204" pitchFamily="34" charset="0"/>
              <a:buChar char="•"/>
            </a:pPr>
            <a:r>
              <a:rPr lang="ar-SA" sz="2100" b="0" dirty="0" smtClean="0"/>
              <a:t>يمكن تحيد نوع الملف المراد البحث عنه.</a:t>
            </a:r>
          </a:p>
          <a:p>
            <a:pPr marL="342900" indent="-342900" fontAlgn="base">
              <a:buClr>
                <a:schemeClr val="tx2"/>
              </a:buClr>
              <a:buFont typeface="Arial" panose="020B0604020202020204" pitchFamily="34" charset="0"/>
              <a:buChar char="•"/>
            </a:pPr>
            <a:r>
              <a:rPr lang="ar-SA" sz="2100" b="0" dirty="0" smtClean="0"/>
              <a:t>يمكن تحديد</a:t>
            </a:r>
            <a:r>
              <a:rPr lang="ar-JO" sz="2100" b="0" dirty="0" smtClean="0"/>
              <a:t> المجلد إذا </a:t>
            </a:r>
            <a:r>
              <a:rPr lang="ar-JO" sz="2100" b="0" dirty="0"/>
              <a:t>كنت ترغب في البحث داخل مجلد معين</a:t>
            </a:r>
            <a:r>
              <a:rPr lang="ar-JO" sz="2100" b="0" dirty="0" smtClean="0"/>
              <a:t>.</a:t>
            </a:r>
            <a:endParaRPr lang="ar-SA" sz="2100" b="0" dirty="0" smtClean="0"/>
          </a:p>
          <a:p>
            <a:pPr marL="342900" indent="-342900" fontAlgn="base">
              <a:buClr>
                <a:schemeClr val="tx2"/>
              </a:buClr>
              <a:buFont typeface="Arial" panose="020B0604020202020204" pitchFamily="34" charset="0"/>
              <a:buChar char="•"/>
            </a:pPr>
            <a:r>
              <a:rPr lang="ar-SA" sz="2100" b="0" dirty="0" smtClean="0"/>
              <a:t>هناك خيارات اضافية للبحث (مثل: تاريخ التعديل، اسم صاحب الملف ، الخ ).</a:t>
            </a:r>
            <a:endParaRPr lang="en-US"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16</a:t>
            </a:fld>
            <a:endParaRPr lang="en-GB"/>
          </a:p>
        </p:txBody>
      </p:sp>
    </p:spTree>
    <p:extLst>
      <p:ext uri="{BB962C8B-B14F-4D97-AF65-F5344CB8AC3E}">
        <p14:creationId xmlns:p14="http://schemas.microsoft.com/office/powerpoint/2010/main" val="416487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ar-SA" sz="4800" b="1" dirty="0" smtClean="0">
                <a:solidFill>
                  <a:schemeClr val="tx2"/>
                </a:solidFill>
              </a:rPr>
              <a:t>طرق عرض الملفات والمجلدات</a:t>
            </a:r>
            <a:endParaRPr lang="en-US" sz="4800" b="1" dirty="0">
              <a:solidFill>
                <a:schemeClr val="tx2"/>
              </a:solidFill>
            </a:endParaRP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A85E95EA-764A-438A-AB2D-615555310C78}" type="slidenum">
              <a:rPr lang="en-GB" smtClean="0"/>
              <a:pPr/>
              <a:t>17</a:t>
            </a:fld>
            <a:endParaRPr lang="en-GB"/>
          </a:p>
        </p:txBody>
      </p:sp>
    </p:spTree>
    <p:extLst>
      <p:ext uri="{BB962C8B-B14F-4D97-AF65-F5344CB8AC3E}">
        <p14:creationId xmlns:p14="http://schemas.microsoft.com/office/powerpoint/2010/main" val="2385520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طرق عرض الملفات والمجلدات</a:t>
            </a:r>
            <a:br>
              <a:rPr lang="ar-SA" dirty="0" smtClean="0"/>
            </a:br>
            <a:endParaRPr lang="en-US" dirty="0"/>
          </a:p>
        </p:txBody>
      </p:sp>
      <p:sp>
        <p:nvSpPr>
          <p:cNvPr id="3" name="Content Placeholder 2"/>
          <p:cNvSpPr>
            <a:spLocks noGrp="1"/>
          </p:cNvSpPr>
          <p:nvPr>
            <p:ph idx="1"/>
          </p:nvPr>
        </p:nvSpPr>
        <p:spPr>
          <a:xfrm>
            <a:off x="457200" y="1371600"/>
            <a:ext cx="7620000" cy="4754563"/>
          </a:xfrm>
        </p:spPr>
        <p:txBody>
          <a:bodyPr>
            <a:normAutofit/>
          </a:bodyPr>
          <a:lstStyle/>
          <a:p>
            <a:pPr fontAlgn="base">
              <a:buClr>
                <a:schemeClr val="tx2"/>
              </a:buClr>
            </a:pPr>
            <a:r>
              <a:rPr lang="ar-JO" sz="2100" b="0" dirty="0" smtClean="0"/>
              <a:t>هنا</a:t>
            </a:r>
            <a:r>
              <a:rPr lang="ar-SA" sz="2100" b="0" dirty="0"/>
              <a:t>ل</a:t>
            </a:r>
            <a:r>
              <a:rPr lang="ar-JO" sz="2100" b="0" dirty="0" smtClean="0"/>
              <a:t>ك </a:t>
            </a:r>
            <a:r>
              <a:rPr lang="ar-JO" sz="2100" b="0" dirty="0"/>
              <a:t>طريقتين للعرض:</a:t>
            </a:r>
          </a:p>
          <a:p>
            <a:pPr marL="914400" lvl="1" indent="-457200" fontAlgn="base">
              <a:buFont typeface="+mj-lt"/>
              <a:buAutoNum type="arabicPeriod"/>
            </a:pPr>
            <a:r>
              <a:rPr lang="ar-JO" sz="2100" dirty="0"/>
              <a:t>عرض على شكل قائمة</a:t>
            </a:r>
            <a:r>
              <a:rPr lang="en-US" sz="2100" dirty="0"/>
              <a:t> </a:t>
            </a:r>
            <a:r>
              <a:rPr lang="ar-JO" sz="2100" dirty="0"/>
              <a:t> </a:t>
            </a:r>
            <a:r>
              <a:rPr lang="en-US" sz="2100" dirty="0"/>
              <a:t>List View</a:t>
            </a:r>
            <a:r>
              <a:rPr lang="ar-JO" sz="2100" dirty="0"/>
              <a:t>:</a:t>
            </a:r>
            <a:endParaRPr lang="en-US" sz="2100" dirty="0"/>
          </a:p>
          <a:p>
            <a:pPr marL="914400" lvl="1" indent="-457200" fontAlgn="base">
              <a:buFont typeface="+mj-lt"/>
              <a:buAutoNum type="arabicPeriod"/>
            </a:pPr>
            <a:endParaRPr lang="ar-JO" sz="2100" dirty="0"/>
          </a:p>
          <a:p>
            <a:pPr marL="914400" lvl="1" indent="-457200" fontAlgn="base">
              <a:buFont typeface="+mj-lt"/>
              <a:buAutoNum type="arabicPeriod"/>
            </a:pPr>
            <a:endParaRPr lang="ar-JO" sz="2100" dirty="0"/>
          </a:p>
          <a:p>
            <a:pPr marL="914400" lvl="1" indent="-457200" fontAlgn="base">
              <a:buFont typeface="+mj-lt"/>
              <a:buAutoNum type="arabicPeriod"/>
            </a:pPr>
            <a:endParaRPr lang="en-US" sz="2100" dirty="0"/>
          </a:p>
          <a:p>
            <a:pPr marL="914400" lvl="1" indent="-457200" fontAlgn="base">
              <a:buFont typeface="+mj-lt"/>
              <a:buAutoNum type="arabicPeriod"/>
            </a:pPr>
            <a:endParaRPr lang="en-US" sz="2100" dirty="0"/>
          </a:p>
          <a:p>
            <a:pPr marL="914400" lvl="1" indent="-457200" fontAlgn="base">
              <a:buFont typeface="+mj-lt"/>
              <a:buAutoNum type="arabicPeriod"/>
            </a:pPr>
            <a:r>
              <a:rPr lang="ar-JO" sz="2100" dirty="0"/>
              <a:t>عرض الشبكة </a:t>
            </a:r>
            <a:r>
              <a:rPr lang="en-US" sz="2100" dirty="0"/>
              <a:t>Grid View </a:t>
            </a:r>
            <a:r>
              <a:rPr lang="ar-JO" sz="2100" dirty="0"/>
              <a:t>:</a:t>
            </a:r>
          </a:p>
          <a:p>
            <a:pPr marL="914400" lvl="1" indent="-457200" fontAlgn="base">
              <a:buFont typeface="+mj-lt"/>
              <a:buAutoNum type="arabicPeriod"/>
            </a:pPr>
            <a:endParaRPr lang="ar-JO" sz="2100" dirty="0"/>
          </a:p>
          <a:p>
            <a:pPr marL="914400" lvl="1" indent="-457200" fontAlgn="base">
              <a:buFont typeface="+mj-lt"/>
              <a:buAutoNum type="arabicPeriod"/>
            </a:pPr>
            <a:endParaRPr lang="ar-JO" sz="210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18</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799" y="2438400"/>
            <a:ext cx="2145791"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343400"/>
            <a:ext cx="2145791" cy="842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648200"/>
            <a:ext cx="4631657" cy="155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338021"/>
            <a:ext cx="4619624"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412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ar-JO" sz="4800" dirty="0">
                <a:solidFill>
                  <a:schemeClr val="tx2"/>
                </a:solidFill>
              </a:rPr>
              <a:t>سجل النسخ </a:t>
            </a:r>
            <a:r>
              <a:rPr lang="en-US" sz="4800" dirty="0" smtClean="0">
                <a:solidFill>
                  <a:schemeClr val="tx2"/>
                </a:solidFill>
              </a:rPr>
              <a:t>version </a:t>
            </a:r>
            <a:r>
              <a:rPr lang="en-US" sz="4800" dirty="0">
                <a:solidFill>
                  <a:schemeClr val="tx2"/>
                </a:solidFill>
              </a:rPr>
              <a:t>History</a:t>
            </a:r>
            <a:r>
              <a:rPr lang="ar-JO" sz="4800" dirty="0">
                <a:solidFill>
                  <a:schemeClr val="tx2"/>
                </a:solidFill>
              </a:rPr>
              <a:t/>
            </a:r>
            <a:br>
              <a:rPr lang="ar-JO" sz="4800" dirty="0">
                <a:solidFill>
                  <a:schemeClr val="tx2"/>
                </a:solidFill>
              </a:rPr>
            </a:br>
            <a:endParaRPr lang="en-US" sz="4800" dirty="0">
              <a:solidFill>
                <a:schemeClr val="tx2"/>
              </a:solidFill>
            </a:endParaRP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A85E95EA-764A-438A-AB2D-615555310C78}" type="slidenum">
              <a:rPr lang="en-GB" smtClean="0"/>
              <a:pPr/>
              <a:t>19</a:t>
            </a:fld>
            <a:endParaRPr lang="en-GB"/>
          </a:p>
        </p:txBody>
      </p:sp>
    </p:spTree>
    <p:extLst>
      <p:ext uri="{BB962C8B-B14F-4D97-AF65-F5344CB8AC3E}">
        <p14:creationId xmlns:p14="http://schemas.microsoft.com/office/powerpoint/2010/main" val="1857030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ما هو جوجل درايف ؟</a:t>
            </a:r>
            <a:br>
              <a:rPr lang="ar-JO" dirty="0"/>
            </a:br>
            <a:endParaRPr lang="en-US" dirty="0"/>
          </a:p>
        </p:txBody>
      </p:sp>
      <p:sp>
        <p:nvSpPr>
          <p:cNvPr id="3" name="Content Placeholder 2"/>
          <p:cNvSpPr>
            <a:spLocks noGrp="1"/>
          </p:cNvSpPr>
          <p:nvPr>
            <p:ph idx="1"/>
          </p:nvPr>
        </p:nvSpPr>
        <p:spPr/>
        <p:txBody>
          <a:bodyPr>
            <a:normAutofit/>
          </a:bodyPr>
          <a:lstStyle/>
          <a:p>
            <a:pPr marL="342900" indent="-342900" algn="just">
              <a:buClr>
                <a:schemeClr val="tx2"/>
              </a:buClr>
              <a:buFont typeface="Arial" panose="020B0604020202020204" pitchFamily="34" charset="0"/>
              <a:buChar char="•"/>
            </a:pPr>
            <a:r>
              <a:rPr lang="ar-JO" sz="2100" b="0" dirty="0"/>
              <a:t>جوجل درايف هو خدمة تخزين سحابي مقدمة من قبل العملاق جوجل ومقارنة ببقية خدمات التخزين السحابي التي توفر مساحة مجانية فانه يعتبر الأقوى والأسهل وله الكثير من المميزات الأخرى سنتعرف عليها في هذا الشرح.</a:t>
            </a:r>
          </a:p>
          <a:p>
            <a:pPr marL="342900" indent="-342900" algn="just">
              <a:buClr>
                <a:schemeClr val="tx2"/>
              </a:buClr>
              <a:buFont typeface="Arial" panose="020B0604020202020204" pitchFamily="34" charset="0"/>
              <a:buChar char="•"/>
            </a:pPr>
            <a:r>
              <a:rPr lang="ar-JO" sz="2100" b="0" dirty="0"/>
              <a:t>تم الاعلان عن خدمة جوجل درايف </a:t>
            </a:r>
            <a:r>
              <a:rPr lang="ar-JO" sz="2400" b="0" dirty="0"/>
              <a:t>في </a:t>
            </a:r>
            <a:r>
              <a:rPr lang="ar-JO" sz="2100" b="0" dirty="0">
                <a:solidFill>
                  <a:srgbClr val="0070C0"/>
                </a:solidFill>
                <a:hlinkClick r:id="rId2" tooltip="24 أبريل">
                  <a:extLst>
                    <a:ext uri="{A12FA001-AC4F-418D-AE19-62706E023703}">
                      <ahyp:hlinkClr xmlns:ahyp="http://schemas.microsoft.com/office/drawing/2018/hyperlinkcolor" xmlns="" val="tx"/>
                    </a:ext>
                  </a:extLst>
                </a:hlinkClick>
              </a:rPr>
              <a:t>24 نيسان / أبريل</a:t>
            </a:r>
            <a:r>
              <a:rPr lang="ar-JO" sz="2100" b="0" dirty="0">
                <a:solidFill>
                  <a:srgbClr val="0070C0"/>
                </a:solidFill>
                <a:hlinkClick r:id="rId3">
                  <a:extLst>
                    <a:ext uri="{A12FA001-AC4F-418D-AE19-62706E023703}">
                      <ahyp:hlinkClr xmlns:ahyp="http://schemas.microsoft.com/office/drawing/2018/hyperlinkcolor" xmlns="" val="tx"/>
                    </a:ext>
                  </a:extLst>
                </a:hlinkClick>
              </a:rPr>
              <a:t>2012</a:t>
            </a:r>
            <a:r>
              <a:rPr lang="ar-JO" sz="2100" b="0" dirty="0">
                <a:solidFill>
                  <a:srgbClr val="0070C0"/>
                </a:solidFill>
              </a:rPr>
              <a:t> </a:t>
            </a:r>
          </a:p>
          <a:p>
            <a:pPr marL="342900" indent="-342900" algn="just">
              <a:buClr>
                <a:schemeClr val="tx2"/>
              </a:buClr>
              <a:buFont typeface="Arial" panose="020B0604020202020204" pitchFamily="34" charset="0"/>
              <a:buChar char="•"/>
            </a:pPr>
            <a:r>
              <a:rPr lang="ar-JO" sz="2100" b="0" dirty="0"/>
              <a:t>قبل المرور الى شرح جوجل درايف</a:t>
            </a:r>
            <a:r>
              <a:rPr lang="en-US" sz="2100" b="0" dirty="0"/>
              <a:t> </a:t>
            </a:r>
            <a:r>
              <a:rPr lang="ar-JO" sz="2100" b="0" dirty="0"/>
              <a:t>أول خطوة عليك أن تمتلك حساب في</a:t>
            </a:r>
            <a:r>
              <a:rPr lang="en-US" sz="2100" b="0" dirty="0"/>
              <a:t>Google </a:t>
            </a:r>
            <a:r>
              <a:rPr lang="ar-JO" sz="2100" b="0" dirty="0"/>
              <a:t>من أجل الاشتراك في خدمة جوجل درايف.</a:t>
            </a:r>
            <a:endParaRPr lang="en-US"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a:p>
        </p:txBody>
      </p:sp>
    </p:spTree>
    <p:extLst>
      <p:ext uri="{BB962C8B-B14F-4D97-AF65-F5344CB8AC3E}">
        <p14:creationId xmlns:p14="http://schemas.microsoft.com/office/powerpoint/2010/main" val="1400303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85E95EA-764A-438A-AB2D-615555310C78}" type="slidenum">
              <a:rPr lang="en-GB" smtClean="0"/>
              <a:pPr/>
              <a:t>20</a:t>
            </a:fld>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11" t="14145" r="-7611" b="10526"/>
          <a:stretch/>
        </p:blipFill>
        <p:spPr bwMode="auto">
          <a:xfrm>
            <a:off x="0" y="395296"/>
            <a:ext cx="10089078" cy="601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726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سجل النسخ </a:t>
            </a:r>
            <a:r>
              <a:rPr lang="en-US" dirty="0"/>
              <a:t>version History</a:t>
            </a:r>
            <a:r>
              <a:rPr lang="ar-JO" dirty="0"/>
              <a:t/>
            </a:r>
            <a:br>
              <a:rPr lang="ar-JO" dirty="0"/>
            </a:br>
            <a:endParaRPr lang="en-US" dirty="0"/>
          </a:p>
        </p:txBody>
      </p:sp>
      <p:sp>
        <p:nvSpPr>
          <p:cNvPr id="3" name="Content Placeholder 2"/>
          <p:cNvSpPr>
            <a:spLocks noGrp="1"/>
          </p:cNvSpPr>
          <p:nvPr>
            <p:ph idx="1"/>
          </p:nvPr>
        </p:nvSpPr>
        <p:spPr/>
        <p:txBody>
          <a:bodyPr>
            <a:normAutofit/>
          </a:bodyPr>
          <a:lstStyle/>
          <a:p>
            <a:pPr marL="342900" indent="-342900" algn="justLow" fontAlgn="base">
              <a:buClr>
                <a:schemeClr val="tx2"/>
              </a:buClr>
              <a:buFont typeface="Arial" panose="020B0604020202020204" pitchFamily="34" charset="0"/>
              <a:buChar char="•"/>
            </a:pPr>
            <a:r>
              <a:rPr lang="ar-JO" sz="2100" b="0" dirty="0"/>
              <a:t>في كل مرة يقوم جوجل درايف</a:t>
            </a:r>
            <a:r>
              <a:rPr lang="en-US" sz="2100" b="0" dirty="0"/>
              <a:t> </a:t>
            </a:r>
            <a:r>
              <a:rPr lang="ar-JO" sz="2100" b="0" dirty="0"/>
              <a:t>بحفظ </a:t>
            </a:r>
            <a:r>
              <a:rPr lang="ar-JO" sz="2100" b="0" dirty="0" smtClean="0"/>
              <a:t>ملف، </a:t>
            </a:r>
            <a:r>
              <a:rPr lang="ar-JO" sz="2100" b="0" dirty="0"/>
              <a:t>يتم الاحتفاظ بتاريخ المراجعة بحيث يمكنك الرجوع إلى نسخة سابقة.</a:t>
            </a:r>
          </a:p>
          <a:p>
            <a:pPr marL="342900" indent="-342900" algn="justLow" fontAlgn="base">
              <a:buClr>
                <a:schemeClr val="tx2"/>
              </a:buClr>
              <a:buFont typeface="Arial" panose="020B0604020202020204" pitchFamily="34" charset="0"/>
              <a:buChar char="•"/>
            </a:pPr>
            <a:r>
              <a:rPr lang="ar-JO" sz="2100" b="0" dirty="0"/>
              <a:t> </a:t>
            </a:r>
            <a:r>
              <a:rPr lang="ar-JO" sz="2100" b="0" dirty="0" smtClean="0"/>
              <a:t>يمكن عرض أي نسخة سابقة لرؤية التغييرات التي طرأت على الملف .</a:t>
            </a:r>
          </a:p>
          <a:p>
            <a:pPr marL="342900" indent="-342900" algn="justLow" fontAlgn="base">
              <a:buClr>
                <a:schemeClr val="tx2"/>
              </a:buClr>
              <a:buFont typeface="Arial" panose="020B0604020202020204" pitchFamily="34" charset="0"/>
              <a:buChar char="•"/>
            </a:pPr>
            <a:r>
              <a:rPr lang="ar-JO" sz="2100" b="0" dirty="0" smtClean="0"/>
              <a:t>عند اعتماد النسخة المراد الرجوع لها، نقوم باختيار </a:t>
            </a:r>
            <a:r>
              <a:rPr lang="en-US" sz="2100" b="0" dirty="0" smtClean="0"/>
              <a:t>restore this version</a:t>
            </a:r>
            <a:r>
              <a:rPr lang="ar-SA" sz="2100" b="0" dirty="0" smtClean="0"/>
              <a:t>. </a:t>
            </a:r>
            <a:endParaRPr lang="ar-JO" sz="2100" b="0" dirty="0" smtClean="0"/>
          </a:p>
          <a:p>
            <a:pPr algn="justLow" fontAlgn="base">
              <a:buClr>
                <a:schemeClr val="tx2"/>
              </a:buClr>
            </a:pPr>
            <a:endParaRPr lang="ar-JO" sz="2100" b="0" dirty="0" smtClean="0"/>
          </a:p>
          <a:p>
            <a:pPr marL="342900" indent="-342900" algn="justLow" fontAlgn="base">
              <a:buClr>
                <a:schemeClr val="tx2"/>
              </a:buClr>
              <a:buFont typeface="Arial" panose="020B0604020202020204" pitchFamily="34" charset="0"/>
              <a:buChar char="•"/>
            </a:pPr>
            <a:endParaRPr lang="ar-JO" sz="2100" b="0" dirty="0" smtClean="0"/>
          </a:p>
          <a:p>
            <a:pPr marL="342900" indent="-342900" algn="justLow" fontAlgn="base">
              <a:buClr>
                <a:schemeClr val="tx2"/>
              </a:buClr>
              <a:buFont typeface="Arial" panose="020B0604020202020204" pitchFamily="34" charset="0"/>
              <a:buChar char="•"/>
            </a:pPr>
            <a:endParaRPr lang="ar-JO"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21</a:t>
            </a:fld>
            <a:endParaRPr lang="en-GB"/>
          </a:p>
        </p:txBody>
      </p:sp>
    </p:spTree>
    <p:extLst>
      <p:ext uri="{BB962C8B-B14F-4D97-AF65-F5344CB8AC3E}">
        <p14:creationId xmlns:p14="http://schemas.microsoft.com/office/powerpoint/2010/main" val="159052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ar-SA" sz="4800" b="1" dirty="0" smtClean="0">
                <a:solidFill>
                  <a:schemeClr val="tx2"/>
                </a:solidFill>
              </a:rPr>
              <a:t>المشاركة</a:t>
            </a:r>
            <a:endParaRPr lang="en-US" sz="4800" b="1" dirty="0">
              <a:solidFill>
                <a:schemeClr val="tx2"/>
              </a:solidFill>
            </a:endParaRP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A85E95EA-764A-438A-AB2D-615555310C78}" type="slidenum">
              <a:rPr lang="en-GB" smtClean="0"/>
              <a:pPr/>
              <a:t>22</a:t>
            </a:fld>
            <a:endParaRPr lang="en-GB"/>
          </a:p>
        </p:txBody>
      </p:sp>
    </p:spTree>
    <p:extLst>
      <p:ext uri="{BB962C8B-B14F-4D97-AF65-F5344CB8AC3E}">
        <p14:creationId xmlns:p14="http://schemas.microsoft.com/office/powerpoint/2010/main" val="3580044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المشاركة</a:t>
            </a:r>
            <a:br>
              <a:rPr lang="ar-SA" dirty="0" smtClean="0"/>
            </a:br>
            <a:endParaRPr lang="en-US" dirty="0"/>
          </a:p>
        </p:txBody>
      </p:sp>
      <p:sp>
        <p:nvSpPr>
          <p:cNvPr id="3" name="Content Placeholder 2"/>
          <p:cNvSpPr>
            <a:spLocks noGrp="1"/>
          </p:cNvSpPr>
          <p:nvPr>
            <p:ph idx="1"/>
          </p:nvPr>
        </p:nvSpPr>
        <p:spPr/>
        <p:txBody>
          <a:bodyPr>
            <a:normAutofit/>
          </a:bodyPr>
          <a:lstStyle/>
          <a:p>
            <a:pPr marL="342900" indent="-342900">
              <a:buClr>
                <a:srgbClr val="C00000"/>
              </a:buClr>
              <a:buSzPct val="150000"/>
              <a:buFont typeface="Arial" panose="020B0604020202020204" pitchFamily="34" charset="0"/>
              <a:buChar char="•"/>
            </a:pPr>
            <a:r>
              <a:rPr lang="ar-SA" sz="2400" dirty="0" smtClean="0"/>
              <a:t>مشاركة ملف</a:t>
            </a:r>
          </a:p>
          <a:p>
            <a:pPr marL="342900" indent="-342900">
              <a:buClr>
                <a:srgbClr val="C00000"/>
              </a:buClr>
              <a:buSzPct val="150000"/>
              <a:buFont typeface="Arial" panose="020B0604020202020204" pitchFamily="34" charset="0"/>
              <a:buChar char="•"/>
            </a:pPr>
            <a:r>
              <a:rPr lang="ar-SA" sz="2400" dirty="0" smtClean="0"/>
              <a:t>مشاركة مجلد</a:t>
            </a:r>
            <a:endParaRPr lang="en-US" sz="240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23</a:t>
            </a:fld>
            <a:endParaRPr lang="en-GB"/>
          </a:p>
        </p:txBody>
      </p:sp>
    </p:spTree>
    <p:extLst>
      <p:ext uri="{BB962C8B-B14F-4D97-AF65-F5344CB8AC3E}">
        <p14:creationId xmlns:p14="http://schemas.microsoft.com/office/powerpoint/2010/main" val="2863174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مشاركة ملف</a:t>
            </a:r>
            <a:br>
              <a:rPr lang="ar-JO" dirty="0"/>
            </a:br>
            <a:endParaRPr lang="en-US" dirty="0"/>
          </a:p>
        </p:txBody>
      </p:sp>
      <p:sp>
        <p:nvSpPr>
          <p:cNvPr id="3" name="Content Placeholder 2"/>
          <p:cNvSpPr>
            <a:spLocks noGrp="1"/>
          </p:cNvSpPr>
          <p:nvPr>
            <p:ph idx="1"/>
          </p:nvPr>
        </p:nvSpPr>
        <p:spPr/>
        <p:txBody>
          <a:bodyPr>
            <a:normAutofit/>
          </a:bodyPr>
          <a:lstStyle/>
          <a:p>
            <a:pPr marL="342900" indent="-342900" fontAlgn="base">
              <a:buClr>
                <a:schemeClr val="tx2"/>
              </a:buClr>
              <a:buFont typeface="Arial" panose="020B0604020202020204" pitchFamily="34" charset="0"/>
              <a:buChar char="•"/>
            </a:pPr>
            <a:r>
              <a:rPr lang="ar-SA" dirty="0" smtClean="0"/>
              <a:t>مشاركة ملف عن طريق رابط</a:t>
            </a:r>
          </a:p>
          <a:p>
            <a:pPr marL="342900" indent="-342900" fontAlgn="base">
              <a:buClr>
                <a:schemeClr val="tx2"/>
              </a:buClr>
              <a:buFont typeface="Arial" panose="020B0604020202020204" pitchFamily="34" charset="0"/>
              <a:buChar char="•"/>
            </a:pPr>
            <a:r>
              <a:rPr lang="ar-SA" dirty="0" smtClean="0"/>
              <a:t>مشاركة ملف عن طريق تحديد الأشخاص</a:t>
            </a:r>
          </a:p>
          <a:p>
            <a:pPr marL="342900" indent="-342900" fontAlgn="base">
              <a:buClr>
                <a:schemeClr val="tx2"/>
              </a:buClr>
              <a:buFont typeface="Arial" panose="020B0604020202020204" pitchFamily="34" charset="0"/>
              <a:buChar char="•"/>
            </a:pPr>
            <a:r>
              <a:rPr lang="ar-SA" dirty="0" smtClean="0"/>
              <a:t>صلاحيات المشاركة (تعديل ، تعليق، عرض)</a:t>
            </a:r>
          </a:p>
          <a:p>
            <a:pPr marL="342900" indent="-342900" fontAlgn="base">
              <a:buClr>
                <a:schemeClr val="tx2"/>
              </a:buClr>
              <a:buFont typeface="Arial" panose="020B0604020202020204" pitchFamily="34" charset="0"/>
              <a:buChar char="•"/>
            </a:pPr>
            <a:r>
              <a:rPr lang="ar-JO" dirty="0"/>
              <a:t>الصلاحيات التي يمكن </a:t>
            </a:r>
            <a:r>
              <a:rPr lang="ar-JO" dirty="0" smtClean="0"/>
              <a:t>إعطا</a:t>
            </a:r>
            <a:r>
              <a:rPr lang="ar-SA" dirty="0" smtClean="0"/>
              <a:t>ؤ</a:t>
            </a:r>
            <a:r>
              <a:rPr lang="ar-JO" dirty="0" smtClean="0"/>
              <a:t>ها </a:t>
            </a:r>
            <a:r>
              <a:rPr lang="ar-JO" dirty="0"/>
              <a:t>لمن تريد </a:t>
            </a:r>
            <a:r>
              <a:rPr lang="ar-JO" dirty="0" smtClean="0"/>
              <a:t>مشاركة</a:t>
            </a:r>
            <a:r>
              <a:rPr lang="ar-SA" dirty="0" smtClean="0"/>
              <a:t> الملف</a:t>
            </a:r>
            <a:r>
              <a:rPr lang="ar-JO" dirty="0" smtClean="0"/>
              <a:t> معه </a:t>
            </a:r>
            <a:r>
              <a:rPr lang="ar-JO" dirty="0"/>
              <a:t>عن طريق رابط </a:t>
            </a:r>
            <a:r>
              <a:rPr lang="ar-JO" dirty="0" smtClean="0"/>
              <a:t>مشاركة</a:t>
            </a:r>
            <a:r>
              <a:rPr lang="en-US" dirty="0" smtClean="0"/>
              <a:t>  </a:t>
            </a:r>
            <a:r>
              <a:rPr lang="en-US" dirty="0" smtClean="0"/>
              <a:t>(link sharing options)</a:t>
            </a:r>
            <a:r>
              <a:rPr lang="ar-JO" dirty="0" smtClean="0"/>
              <a:t> </a:t>
            </a:r>
            <a:endParaRPr lang="ar-SA" dirty="0" smtClean="0"/>
          </a:p>
          <a:p>
            <a:pPr marL="342900" indent="-342900" fontAlgn="base">
              <a:buClr>
                <a:schemeClr val="tx2"/>
              </a:buClr>
              <a:buFont typeface="Arial" panose="020B0604020202020204" pitchFamily="34" charset="0"/>
              <a:buChar char="•"/>
            </a:pPr>
            <a:r>
              <a:rPr lang="ar-SA" dirty="0" smtClean="0"/>
              <a:t>الخيارات المتقدمة لمشاركة </a:t>
            </a:r>
            <a:r>
              <a:rPr lang="ar-SA" dirty="0" smtClean="0"/>
              <a:t>الملف</a:t>
            </a:r>
            <a:r>
              <a:rPr lang="ar-JO" dirty="0"/>
              <a:t> </a:t>
            </a:r>
            <a:r>
              <a:rPr lang="en-US" dirty="0" smtClean="0"/>
              <a:t>(</a:t>
            </a:r>
            <a:r>
              <a:rPr lang="en-US" dirty="0" smtClean="0"/>
              <a:t>sharing settings)</a:t>
            </a:r>
            <a:r>
              <a:rPr lang="en-US" dirty="0"/>
              <a:t/>
            </a:r>
            <a:br>
              <a:rPr lang="en-US" dirty="0"/>
            </a:br>
            <a:endParaRPr lang="en-US" dirty="0"/>
          </a:p>
          <a:p>
            <a:pPr marL="342900" indent="-342900" fontAlgn="base">
              <a:buClr>
                <a:schemeClr val="tx2"/>
              </a:buClr>
              <a:buFont typeface="Arial" panose="020B0604020202020204" pitchFamily="34" charset="0"/>
              <a:buChar char="•"/>
            </a:pPr>
            <a:endParaRPr lang="ar-SA" dirty="0" smtClean="0"/>
          </a:p>
          <a:p>
            <a:pPr marL="342900" indent="-342900" fontAlgn="base">
              <a:buClr>
                <a:schemeClr val="tx2"/>
              </a:buCl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24</a:t>
            </a:fld>
            <a:endParaRPr lang="en-GB"/>
          </a:p>
        </p:txBody>
      </p:sp>
    </p:spTree>
    <p:extLst>
      <p:ext uri="{BB962C8B-B14F-4D97-AF65-F5344CB8AC3E}">
        <p14:creationId xmlns:p14="http://schemas.microsoft.com/office/powerpoint/2010/main" val="4145869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smtClean="0"/>
              <a:t>مشاركة ملف</a:t>
            </a:r>
            <a:br>
              <a:rPr lang="ar-JO" dirty="0" smtClean="0"/>
            </a:br>
            <a:endParaRPr lang="en-US" dirty="0"/>
          </a:p>
        </p:txBody>
      </p:sp>
      <p:sp>
        <p:nvSpPr>
          <p:cNvPr id="3" name="Content Placeholder 2"/>
          <p:cNvSpPr>
            <a:spLocks noGrp="1"/>
          </p:cNvSpPr>
          <p:nvPr>
            <p:ph idx="1"/>
          </p:nvPr>
        </p:nvSpPr>
        <p:spPr>
          <a:xfrm>
            <a:off x="457200" y="1295400"/>
            <a:ext cx="7620000" cy="4830763"/>
          </a:xfrm>
        </p:spPr>
        <p:txBody>
          <a:bodyPr>
            <a:normAutofit/>
          </a:bodyPr>
          <a:lstStyle/>
          <a:p>
            <a:pPr marL="457200" indent="-457200" algn="just">
              <a:buClr>
                <a:srgbClr val="C00000"/>
              </a:buClr>
              <a:buSzPct val="120000"/>
              <a:buFont typeface="Arial" panose="020B0604020202020204" pitchFamily="34" charset="0"/>
              <a:buChar char="•"/>
            </a:pPr>
            <a:r>
              <a:rPr lang="ar-JO" b="0" dirty="0" smtClean="0"/>
              <a:t>يمكّن </a:t>
            </a:r>
            <a:r>
              <a:rPr lang="ar-JO" b="0" dirty="0"/>
              <a:t>جوجل درايف عدة أشخاص في مواقع مختلفة للعمل على نفس الملف </a:t>
            </a:r>
            <a:r>
              <a:rPr lang="ar-SA" b="0" dirty="0" smtClean="0"/>
              <a:t>وتحريره  في نفس الوقت.</a:t>
            </a:r>
            <a:endParaRPr lang="ar-JO" b="0" dirty="0"/>
          </a:p>
          <a:p>
            <a:pPr marL="342900" indent="-342900" algn="just">
              <a:buClr>
                <a:srgbClr val="C00000"/>
              </a:buClr>
              <a:buSzPct val="120000"/>
              <a:buFont typeface="Arial" panose="020B0604020202020204" pitchFamily="34" charset="0"/>
              <a:buChar char="•"/>
            </a:pPr>
            <a:r>
              <a:rPr lang="ar-JO" b="0" dirty="0"/>
              <a:t>كل التغييرات التي أجريت على الملف هي في الوقت الحقيقي، لذلك كل من المتعاونين يمكن رؤيتها والرد عليها فورا.</a:t>
            </a:r>
          </a:p>
          <a:p>
            <a:pPr marL="342900" indent="-342900" algn="just">
              <a:buClr>
                <a:srgbClr val="C00000"/>
              </a:buClr>
              <a:buSzPct val="120000"/>
              <a:buFont typeface="Arial" panose="020B0604020202020204" pitchFamily="34" charset="0"/>
              <a:buChar char="•"/>
            </a:pPr>
            <a:r>
              <a:rPr lang="ar-JO" b="0" dirty="0"/>
              <a:t> قبل ان يستطيع عدة أشخاص أن يعدلوا على ملف معا، فانهم يحتاجوا الى الحصول على حق التحرير للملف </a:t>
            </a:r>
            <a:r>
              <a:rPr lang="en-US" b="0" dirty="0"/>
              <a:t>editing access</a:t>
            </a:r>
            <a:r>
              <a:rPr lang="ar-JO" b="0" dirty="0" smtClean="0"/>
              <a:t>.</a:t>
            </a:r>
            <a:endParaRPr lang="ar-SA" b="0" dirty="0" smtClean="0"/>
          </a:p>
          <a:p>
            <a:pPr marL="342900" indent="-342900" algn="just">
              <a:buClr>
                <a:srgbClr val="C00000"/>
              </a:buClr>
              <a:buSzPct val="120000"/>
              <a:buFont typeface="Arial" panose="020B0604020202020204" pitchFamily="34" charset="0"/>
              <a:buChar char="•"/>
            </a:pPr>
            <a:r>
              <a:rPr lang="ar-JO" b="0" dirty="0"/>
              <a:t>عندما يبدأ متعاونون آخرون بمشاهدة أو بتحرير نفس الملف في نفس الوقت، يظهر اسم المتعاونين في مربع في الجزء العلوي من الشاشة</a:t>
            </a:r>
            <a:r>
              <a:rPr lang="ar-JO" b="0" dirty="0" smtClean="0"/>
              <a:t>.</a:t>
            </a:r>
            <a:endParaRPr lang="ar-SA" b="0" dirty="0" smtClean="0"/>
          </a:p>
          <a:p>
            <a:pPr marL="342900" indent="-342900" algn="just">
              <a:buClr>
                <a:srgbClr val="C00000"/>
              </a:buClr>
              <a:buSzPct val="120000"/>
              <a:buFont typeface="Arial" panose="020B0604020202020204" pitchFamily="34" charset="0"/>
              <a:buChar char="•"/>
            </a:pPr>
            <a:r>
              <a:rPr lang="ar-JO" b="0" dirty="0"/>
              <a:t>يمكنك مشاركة مستند أو جدول بيانات أو عرض مع ما يصل إلى 200 شخص كحد أقصى و50 شخصا يمكنهم تحرير وثيقة أو عرض أو جدول بيانات في نفس الوقت</a:t>
            </a:r>
            <a:r>
              <a:rPr lang="ar-JO" b="0" dirty="0" smtClean="0"/>
              <a:t>.</a:t>
            </a:r>
            <a:endParaRPr lang="ar-SA" b="0" dirty="0" smtClean="0"/>
          </a:p>
          <a:p>
            <a:pPr marL="342900" indent="-342900" algn="just">
              <a:buClr>
                <a:srgbClr val="C00000"/>
              </a:buClr>
              <a:buSzPct val="120000"/>
              <a:buFont typeface="Arial" panose="020B0604020202020204" pitchFamily="34" charset="0"/>
              <a:buChar char="•"/>
            </a:pPr>
            <a:r>
              <a:rPr lang="ar-SA" b="0" dirty="0" smtClean="0"/>
              <a:t>يظهر خيار المحادثة</a:t>
            </a:r>
            <a:r>
              <a:rPr lang="en-US" b="0" dirty="0" smtClean="0"/>
              <a:t> Chat </a:t>
            </a:r>
            <a:r>
              <a:rPr lang="ar-SA" b="0" dirty="0" smtClean="0"/>
              <a:t> عند مشاركة الملف بطريقة اختيار الاشخاص.</a:t>
            </a:r>
            <a:endParaRPr lang="en-US" b="0" dirty="0"/>
          </a:p>
          <a:p>
            <a:pPr marL="342900" indent="-342900" algn="just">
              <a:buClr>
                <a:srgbClr val="C00000"/>
              </a:buClr>
              <a:buSzPct val="120000"/>
              <a:buFont typeface="Arial" panose="020B0604020202020204" pitchFamily="34" charset="0"/>
              <a:buChar char="•"/>
            </a:pPr>
            <a:endParaRPr lang="ar-JO" b="0" dirty="0"/>
          </a:p>
          <a:p>
            <a:pPr marL="342900" indent="-342900" algn="just">
              <a:buClr>
                <a:srgbClr val="C00000"/>
              </a:buClr>
              <a:buSzPct val="120000"/>
              <a:buFont typeface="Arial" panose="020B0604020202020204" pitchFamily="34" charset="0"/>
              <a:buChar char="•"/>
            </a:pPr>
            <a:endParaRPr lang="ar-JO" b="0" dirty="0"/>
          </a:p>
          <a:p>
            <a:pPr marL="342900" indent="-342900" algn="just" fontAlgn="base">
              <a:buClr>
                <a:srgbClr val="C00000"/>
              </a:buClr>
              <a:buSzPct val="1200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25</a:t>
            </a:fld>
            <a:endParaRPr lang="en-GB"/>
          </a:p>
        </p:txBody>
      </p:sp>
    </p:spTree>
    <p:extLst>
      <p:ext uri="{BB962C8B-B14F-4D97-AF65-F5344CB8AC3E}">
        <p14:creationId xmlns:p14="http://schemas.microsoft.com/office/powerpoint/2010/main" val="2792734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مشاركة </a:t>
            </a:r>
            <a:r>
              <a:rPr lang="ar-JO" dirty="0" smtClean="0"/>
              <a:t>م</a:t>
            </a:r>
            <a:r>
              <a:rPr lang="ar-SA" dirty="0" smtClean="0"/>
              <a:t>لف</a:t>
            </a:r>
            <a:r>
              <a:rPr lang="ar-JO" dirty="0"/>
              <a:t/>
            </a:r>
            <a:br>
              <a:rPr lang="ar-JO"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26</a:t>
            </a:fld>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76400"/>
            <a:ext cx="2703643" cy="160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010" y="1676400"/>
            <a:ext cx="227226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52600"/>
            <a:ext cx="224379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3999" y="3535918"/>
            <a:ext cx="2743200" cy="369332"/>
          </a:xfrm>
          <a:prstGeom prst="rect">
            <a:avLst/>
          </a:prstGeom>
          <a:noFill/>
        </p:spPr>
        <p:txBody>
          <a:bodyPr wrap="square" rtlCol="0">
            <a:spAutoFit/>
          </a:bodyPr>
          <a:lstStyle/>
          <a:p>
            <a:pPr algn="r" rtl="1"/>
            <a:r>
              <a:rPr lang="ar-JO" b="1" dirty="0"/>
              <a:t>المستند لم يتم مشاركته</a:t>
            </a:r>
            <a:endParaRPr lang="en-US" b="1" dirty="0"/>
          </a:p>
        </p:txBody>
      </p:sp>
      <p:sp>
        <p:nvSpPr>
          <p:cNvPr id="7" name="TextBox 6"/>
          <p:cNvSpPr txBox="1"/>
          <p:nvPr/>
        </p:nvSpPr>
        <p:spPr>
          <a:xfrm>
            <a:off x="2743200" y="3505200"/>
            <a:ext cx="2225675" cy="646331"/>
          </a:xfrm>
          <a:prstGeom prst="rect">
            <a:avLst/>
          </a:prstGeom>
          <a:noFill/>
        </p:spPr>
        <p:txBody>
          <a:bodyPr wrap="square" rtlCol="0">
            <a:spAutoFit/>
          </a:bodyPr>
          <a:lstStyle/>
          <a:p>
            <a:pPr algn="r" rtl="1"/>
            <a:r>
              <a:rPr lang="ar-JO" b="1" dirty="0"/>
              <a:t>تم مشاركة المستند عن طريق إضافة أشخاص</a:t>
            </a:r>
            <a:endParaRPr lang="en-US" b="1" dirty="0"/>
          </a:p>
        </p:txBody>
      </p:sp>
      <p:sp>
        <p:nvSpPr>
          <p:cNvPr id="13" name="TextBox 12"/>
          <p:cNvSpPr txBox="1"/>
          <p:nvPr/>
        </p:nvSpPr>
        <p:spPr>
          <a:xfrm>
            <a:off x="152400" y="3526392"/>
            <a:ext cx="2225675" cy="646331"/>
          </a:xfrm>
          <a:prstGeom prst="rect">
            <a:avLst/>
          </a:prstGeom>
          <a:noFill/>
        </p:spPr>
        <p:txBody>
          <a:bodyPr wrap="square" rtlCol="0">
            <a:spAutoFit/>
          </a:bodyPr>
          <a:lstStyle/>
          <a:p>
            <a:pPr algn="r" rtl="1"/>
            <a:r>
              <a:rPr lang="ar-JO" b="1" dirty="0"/>
              <a:t>تم مشاركة المستند عن طريق رابط مشاركة</a:t>
            </a:r>
            <a:endParaRPr lang="en-US" b="1" dirty="0"/>
          </a:p>
        </p:txBody>
      </p:sp>
    </p:spTree>
    <p:extLst>
      <p:ext uri="{BB962C8B-B14F-4D97-AF65-F5344CB8AC3E}">
        <p14:creationId xmlns:p14="http://schemas.microsoft.com/office/powerpoint/2010/main" val="3558257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27</a:t>
            </a:fld>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14600"/>
            <a:ext cx="4724400" cy="402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752600"/>
            <a:ext cx="7620000" cy="4373563"/>
          </a:xfrm>
          <a:prstGeom prst="rect">
            <a:avLst/>
          </a:prstGeom>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fontAlgn="base">
              <a:buClr>
                <a:schemeClr val="tx2"/>
              </a:buClr>
            </a:pPr>
            <a:r>
              <a:rPr lang="ar-JO" sz="2400" dirty="0"/>
              <a:t>ماذا يحدث عندما أحذف مستند جوجل تم مشاركته معي؟ ماذا يحدث للمستند عند من شارك المستند معي؟ وهل سوف أرى المستند اذا شاركه معي مرة أخرى؟</a:t>
            </a:r>
            <a:r>
              <a:rPr lang="en-US" sz="2400" dirty="0"/>
              <a:t/>
            </a:r>
            <a:br>
              <a:rPr lang="en-US" sz="2400" dirty="0"/>
            </a:br>
            <a:endParaRPr lang="en-US" dirty="0"/>
          </a:p>
        </p:txBody>
      </p:sp>
      <p:sp>
        <p:nvSpPr>
          <p:cNvPr id="6" name="Title 1"/>
          <p:cNvSpPr>
            <a:spLocks noGrp="1"/>
          </p:cNvSpPr>
          <p:nvPr>
            <p:ph type="title"/>
          </p:nvPr>
        </p:nvSpPr>
        <p:spPr>
          <a:xfrm>
            <a:off x="457200" y="152400"/>
            <a:ext cx="7620000" cy="1371600"/>
          </a:xfrm>
        </p:spPr>
        <p:txBody>
          <a:bodyPr/>
          <a:lstStyle/>
          <a:p>
            <a:r>
              <a:rPr lang="ar-JO" dirty="0"/>
              <a:t>مشاركة </a:t>
            </a:r>
            <a:r>
              <a:rPr lang="ar-SA" dirty="0" smtClean="0"/>
              <a:t>ملف</a:t>
            </a:r>
            <a:r>
              <a:rPr lang="ar-JO" dirty="0"/>
              <a:t/>
            </a:r>
            <a:br>
              <a:rPr lang="ar-JO" dirty="0"/>
            </a:b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28600"/>
            <a:ext cx="1447800" cy="1447800"/>
          </a:xfrm>
          <a:prstGeom prst="rect">
            <a:avLst/>
          </a:prstGeom>
        </p:spPr>
      </p:pic>
    </p:spTree>
    <p:extLst>
      <p:ext uri="{BB962C8B-B14F-4D97-AF65-F5344CB8AC3E}">
        <p14:creationId xmlns:p14="http://schemas.microsoft.com/office/powerpoint/2010/main" val="1143375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مشاركة </a:t>
            </a:r>
            <a:r>
              <a:rPr lang="ar-JO" dirty="0" smtClean="0"/>
              <a:t>مجلد</a:t>
            </a:r>
            <a:r>
              <a:rPr lang="ar-JO" dirty="0"/>
              <a:t/>
            </a:r>
            <a:br>
              <a:rPr lang="ar-JO" dirty="0"/>
            </a:br>
            <a:endParaRPr lang="en-US" dirty="0"/>
          </a:p>
        </p:txBody>
      </p:sp>
      <p:sp>
        <p:nvSpPr>
          <p:cNvPr id="3" name="Content Placeholder 2"/>
          <p:cNvSpPr>
            <a:spLocks noGrp="1"/>
          </p:cNvSpPr>
          <p:nvPr>
            <p:ph idx="1"/>
          </p:nvPr>
        </p:nvSpPr>
        <p:spPr/>
        <p:txBody>
          <a:bodyPr/>
          <a:lstStyle/>
          <a:p>
            <a:pPr marL="342900" indent="-342900" fontAlgn="base">
              <a:buClr>
                <a:schemeClr val="tx2"/>
              </a:buClr>
              <a:buFont typeface="Arial" panose="020B0604020202020204" pitchFamily="34" charset="0"/>
              <a:buChar char="•"/>
            </a:pPr>
            <a:r>
              <a:rPr lang="ar-SA" dirty="0"/>
              <a:t>مشاركة </a:t>
            </a:r>
            <a:r>
              <a:rPr lang="ar-JO" dirty="0" smtClean="0"/>
              <a:t>مجلد </a:t>
            </a:r>
            <a:r>
              <a:rPr lang="ar-SA" dirty="0" smtClean="0"/>
              <a:t>عن </a:t>
            </a:r>
            <a:r>
              <a:rPr lang="ar-SA" dirty="0"/>
              <a:t>طريق رابط</a:t>
            </a:r>
          </a:p>
          <a:p>
            <a:pPr marL="342900" indent="-342900" fontAlgn="base">
              <a:buClr>
                <a:schemeClr val="tx2"/>
              </a:buClr>
              <a:buFont typeface="Arial" panose="020B0604020202020204" pitchFamily="34" charset="0"/>
              <a:buChar char="•"/>
            </a:pPr>
            <a:r>
              <a:rPr lang="ar-SA" dirty="0"/>
              <a:t>مشاركة </a:t>
            </a:r>
            <a:r>
              <a:rPr lang="ar-JO" dirty="0" smtClean="0"/>
              <a:t>مجلد </a:t>
            </a:r>
            <a:r>
              <a:rPr lang="ar-SA" dirty="0" smtClean="0"/>
              <a:t>عن </a:t>
            </a:r>
            <a:r>
              <a:rPr lang="ar-SA" dirty="0"/>
              <a:t>طريق تحديد الأشخاص</a:t>
            </a:r>
          </a:p>
          <a:p>
            <a:pPr marL="342900" indent="-342900" fontAlgn="base">
              <a:buClr>
                <a:schemeClr val="tx2"/>
              </a:buClr>
              <a:buFont typeface="Arial" panose="020B0604020202020204" pitchFamily="34" charset="0"/>
              <a:buChar char="•"/>
            </a:pPr>
            <a:r>
              <a:rPr lang="ar-SA" dirty="0"/>
              <a:t>صلاحيات المشاركة (تعديل </a:t>
            </a:r>
            <a:r>
              <a:rPr lang="ar-JO" dirty="0" smtClean="0"/>
              <a:t>وتنظيم ، </a:t>
            </a:r>
            <a:r>
              <a:rPr lang="ar-SA" dirty="0" smtClean="0"/>
              <a:t>عرض</a:t>
            </a:r>
            <a:r>
              <a:rPr lang="ar-SA" dirty="0"/>
              <a:t>)</a:t>
            </a:r>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28</a:t>
            </a:fld>
            <a:endParaRPr lang="en-GB"/>
          </a:p>
        </p:txBody>
      </p:sp>
    </p:spTree>
    <p:extLst>
      <p:ext uri="{BB962C8B-B14F-4D97-AF65-F5344CB8AC3E}">
        <p14:creationId xmlns:p14="http://schemas.microsoft.com/office/powerpoint/2010/main" val="4047254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29</a:t>
            </a:fld>
            <a:endParaRPr lang="en-GB"/>
          </a:p>
        </p:txBody>
      </p:sp>
      <p:sp>
        <p:nvSpPr>
          <p:cNvPr id="5" name="Title 1"/>
          <p:cNvSpPr txBox="1">
            <a:spLocks/>
          </p:cNvSpPr>
          <p:nvPr/>
        </p:nvSpPr>
        <p:spPr>
          <a:xfrm>
            <a:off x="609600" y="304800"/>
            <a:ext cx="7620000" cy="1371600"/>
          </a:xfrm>
          <a:prstGeom prst="rect">
            <a:avLst/>
          </a:prstGeom>
        </p:spPr>
        <p:txBody>
          <a:bodyPr vert="horz" lIns="91440" tIns="45720" rIns="91440" bIns="45720" rtlCol="0" anchor="b">
            <a:normAutofit/>
          </a:bodyPr>
          <a:lstStyle>
            <a:lvl1pPr algn="r" defTabSz="914400" rtl="1" eaLnBrk="1" latinLnBrk="0" hangingPunct="1">
              <a:spcBef>
                <a:spcPct val="0"/>
              </a:spcBef>
              <a:buNone/>
              <a:defRPr sz="3000" kern="1200" cap="all" spc="-60" baseline="0">
                <a:solidFill>
                  <a:schemeClr val="tx2"/>
                </a:solidFill>
                <a:latin typeface="+mj-lt"/>
                <a:ea typeface="+mj-ea"/>
                <a:cs typeface="+mj-cs"/>
              </a:defRPr>
            </a:lvl1pPr>
          </a:lstStyle>
          <a:p>
            <a:endParaRPr lang="en-US" dirty="0"/>
          </a:p>
        </p:txBody>
      </p:sp>
      <p:sp>
        <p:nvSpPr>
          <p:cNvPr id="7" name="Content Placeholder 2"/>
          <p:cNvSpPr txBox="1">
            <a:spLocks/>
          </p:cNvSpPr>
          <p:nvPr/>
        </p:nvSpPr>
        <p:spPr>
          <a:xfrm>
            <a:off x="457200" y="1752600"/>
            <a:ext cx="7620000" cy="4373563"/>
          </a:xfrm>
          <a:prstGeom prst="rect">
            <a:avLst/>
          </a:prstGeom>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fontAlgn="base">
              <a:buClr>
                <a:schemeClr val="tx2"/>
              </a:buClr>
              <a:buFont typeface="Arial" panose="020B0604020202020204" pitchFamily="34" charset="0"/>
              <a:buChar char="•"/>
            </a:pPr>
            <a:r>
              <a:rPr lang="ar-JO" sz="2400" dirty="0"/>
              <a:t>ماذا يحدث في حال حذفت ملفات داخل مجلد تم مشاركته معي؟</a:t>
            </a:r>
            <a:endParaRPr lang="en-US" sz="2400" dirty="0"/>
          </a:p>
          <a:p>
            <a:pPr marL="342900" indent="-342900" fontAlgn="base">
              <a:buClr>
                <a:schemeClr val="tx2"/>
              </a:buClr>
              <a:buFont typeface="Arial" panose="020B0604020202020204" pitchFamily="34" charset="0"/>
              <a:buChar char="•"/>
            </a:pPr>
            <a:r>
              <a:rPr lang="ar-JO" sz="2400" dirty="0"/>
              <a:t>ماذا يحدث في حال حذفت المجلد الذي تم مشاركته معي؟ ماذا يحدث للمجلد او الملفات داخله عند من شارك المجلد معي؟</a:t>
            </a:r>
            <a:endParaRPr lang="en-US" sz="2400" dirty="0"/>
          </a:p>
          <a:p>
            <a:pPr marL="342900" indent="-342900" fontAlgn="base">
              <a:buClr>
                <a:schemeClr val="tx2"/>
              </a:buClr>
              <a:buFont typeface="Arial" panose="020B0604020202020204" pitchFamily="34" charset="0"/>
              <a:buChar char="•"/>
            </a:pPr>
            <a:endParaRPr lang="en-US" dirty="0"/>
          </a:p>
        </p:txBody>
      </p:sp>
      <p:sp>
        <p:nvSpPr>
          <p:cNvPr id="8" name="Title 1"/>
          <p:cNvSpPr>
            <a:spLocks noGrp="1"/>
          </p:cNvSpPr>
          <p:nvPr>
            <p:ph type="title"/>
          </p:nvPr>
        </p:nvSpPr>
        <p:spPr>
          <a:xfrm>
            <a:off x="457200" y="152400"/>
            <a:ext cx="7620000" cy="1371600"/>
          </a:xfrm>
        </p:spPr>
        <p:txBody>
          <a:bodyPr/>
          <a:lstStyle/>
          <a:p>
            <a:r>
              <a:rPr lang="ar-JO" dirty="0"/>
              <a:t>مشاركة </a:t>
            </a:r>
            <a:r>
              <a:rPr lang="ar-SA" dirty="0" smtClean="0"/>
              <a:t>مجلد</a:t>
            </a:r>
            <a:r>
              <a:rPr lang="ar-JO" dirty="0"/>
              <a:t/>
            </a:r>
            <a:br>
              <a:rPr lang="ar-JO" dirty="0"/>
            </a:b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28600"/>
            <a:ext cx="1447800" cy="1447800"/>
          </a:xfrm>
          <a:prstGeom prst="rect">
            <a:avLst/>
          </a:prstGeom>
        </p:spPr>
      </p:pic>
    </p:spTree>
    <p:extLst>
      <p:ext uri="{BB962C8B-B14F-4D97-AF65-F5344CB8AC3E}">
        <p14:creationId xmlns:p14="http://schemas.microsoft.com/office/powerpoint/2010/main" val="1361815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ما هي خدمة التخزين السحابي ؟</a:t>
            </a:r>
            <a:br>
              <a:rPr lang="ar-JO" dirty="0"/>
            </a:br>
            <a:endParaRPr lang="en-US" dirty="0"/>
          </a:p>
        </p:txBody>
      </p:sp>
      <p:sp>
        <p:nvSpPr>
          <p:cNvPr id="3" name="Content Placeholder 2"/>
          <p:cNvSpPr>
            <a:spLocks noGrp="1"/>
          </p:cNvSpPr>
          <p:nvPr>
            <p:ph idx="1"/>
          </p:nvPr>
        </p:nvSpPr>
        <p:spPr/>
        <p:txBody>
          <a:bodyPr>
            <a:normAutofit/>
          </a:bodyPr>
          <a:lstStyle/>
          <a:p>
            <a:pPr marL="342900" indent="-342900" algn="just">
              <a:buClr>
                <a:schemeClr val="tx2"/>
              </a:buClr>
              <a:buFont typeface="Arial" panose="020B0604020202020204" pitchFamily="34" charset="0"/>
              <a:buChar char="•"/>
            </a:pPr>
            <a:r>
              <a:rPr lang="ar-JO" sz="2400" b="0" dirty="0"/>
              <a:t>أن تقوم بتخزين وحفظ ملفاتك على شبكة الإنترنت حيث يتم تخزين البيانات على خوادم</a:t>
            </a:r>
            <a:r>
              <a:rPr lang="en-US" sz="2400" b="0" dirty="0"/>
              <a:t>Servers </a:t>
            </a:r>
            <a:r>
              <a:rPr lang="ar-JO" sz="2400" b="0" dirty="0"/>
              <a:t> متعددة، بحيث تستطيع الوصول اليها في أي وقت وأي مكان في العالم. وتكون هذه الخدمة مقدمة من أكبر شركات الاستضافة  لعملائها بما يتلاءم مع احتياجاتهم.</a:t>
            </a:r>
            <a:endParaRPr lang="en-US"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a:t>
            </a:fld>
            <a:endParaRPr lang="en-GB"/>
          </a:p>
        </p:txBody>
      </p:sp>
    </p:spTree>
    <p:extLst>
      <p:ext uri="{BB962C8B-B14F-4D97-AF65-F5344CB8AC3E}">
        <p14:creationId xmlns:p14="http://schemas.microsoft.com/office/powerpoint/2010/main" val="3892401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ar-SA" sz="4800" b="1" dirty="0" smtClean="0">
                <a:solidFill>
                  <a:schemeClr val="tx2"/>
                </a:solidFill>
              </a:rPr>
              <a:t>ملاحظات</a:t>
            </a:r>
            <a:endParaRPr lang="en-US" sz="4800" b="1" dirty="0">
              <a:solidFill>
                <a:schemeClr val="tx2"/>
              </a:solidFill>
            </a:endParaRP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A85E95EA-764A-438A-AB2D-615555310C78}" type="slidenum">
              <a:rPr lang="en-GB" smtClean="0"/>
              <a:pPr/>
              <a:t>30</a:t>
            </a:fld>
            <a:endParaRPr lang="en-GB"/>
          </a:p>
        </p:txBody>
      </p:sp>
    </p:spTree>
    <p:extLst>
      <p:ext uri="{BB962C8B-B14F-4D97-AF65-F5344CB8AC3E}">
        <p14:creationId xmlns:p14="http://schemas.microsoft.com/office/powerpoint/2010/main" val="1974819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ملاحظات</a:t>
            </a:r>
            <a:br>
              <a:rPr lang="ar-SA" dirty="0" smtClean="0"/>
            </a:br>
            <a:endParaRPr lang="en-US" dirty="0"/>
          </a:p>
        </p:txBody>
      </p:sp>
      <p:sp>
        <p:nvSpPr>
          <p:cNvPr id="3" name="Content Placeholder 2"/>
          <p:cNvSpPr>
            <a:spLocks noGrp="1"/>
          </p:cNvSpPr>
          <p:nvPr>
            <p:ph idx="1"/>
          </p:nvPr>
        </p:nvSpPr>
        <p:spPr>
          <a:xfrm>
            <a:off x="457200" y="1447800"/>
            <a:ext cx="7848600" cy="4678363"/>
          </a:xfrm>
        </p:spPr>
        <p:txBody>
          <a:bodyPr>
            <a:normAutofit/>
          </a:bodyPr>
          <a:lstStyle/>
          <a:p>
            <a:pPr marL="342900" indent="-342900" algn="just">
              <a:buClr>
                <a:srgbClr val="C00000"/>
              </a:buClr>
              <a:buSzPct val="127000"/>
              <a:buFont typeface="Arial" panose="020B0604020202020204" pitchFamily="34" charset="0"/>
              <a:buChar char="•"/>
            </a:pPr>
            <a:r>
              <a:rPr lang="en-US" b="0" dirty="0" smtClean="0"/>
              <a:t>  </a:t>
            </a:r>
            <a:r>
              <a:rPr lang="en-US" dirty="0" smtClean="0"/>
              <a:t> :Auto save  </a:t>
            </a:r>
            <a:r>
              <a:rPr lang="ar-JO" b="0" dirty="0" smtClean="0"/>
              <a:t>يتم </a:t>
            </a:r>
            <a:r>
              <a:rPr lang="ar-JO" b="0" dirty="0"/>
              <a:t>حفظ الملفات تلقائيا على جوجل درايف</a:t>
            </a:r>
            <a:r>
              <a:rPr lang="en-US" b="0" dirty="0"/>
              <a:t> </a:t>
            </a:r>
            <a:r>
              <a:rPr lang="ar-JO" b="0" dirty="0"/>
              <a:t>في كل مرة يتم إجراء </a:t>
            </a:r>
            <a:r>
              <a:rPr lang="ar-JO" b="0" dirty="0" smtClean="0"/>
              <a:t>تغييرات</a:t>
            </a:r>
            <a:r>
              <a:rPr lang="ar-SA" b="0" dirty="0" smtClean="0"/>
              <a:t> </a:t>
            </a:r>
            <a:r>
              <a:rPr lang="ar-JO" b="0" dirty="0" smtClean="0"/>
              <a:t>. </a:t>
            </a:r>
            <a:r>
              <a:rPr lang="ar-JO" b="0" dirty="0"/>
              <a:t>تستطيع أن ترى عندما تم حفظ المستند الأخير من خلال النظر في وضع حفظ في الزاوية العليا من شاشة فتح الملف</a:t>
            </a:r>
            <a:r>
              <a:rPr lang="ar-JO" b="0" dirty="0" smtClean="0"/>
              <a:t>.</a:t>
            </a:r>
          </a:p>
          <a:p>
            <a:pPr marL="342900" indent="-342900" algn="just">
              <a:buClr>
                <a:srgbClr val="C00000"/>
              </a:buClr>
              <a:buSzPct val="127000"/>
              <a:buFont typeface="Arial" panose="020B0604020202020204" pitchFamily="34" charset="0"/>
              <a:buChar char="•"/>
            </a:pPr>
            <a:endParaRPr lang="en-US" b="0" dirty="0"/>
          </a:p>
          <a:p>
            <a:pPr marL="342900" indent="-342900" algn="just" fontAlgn="base">
              <a:buClr>
                <a:srgbClr val="C00000"/>
              </a:buClr>
              <a:buSzPct val="127000"/>
              <a:buFont typeface="Arial" panose="020B0604020202020204" pitchFamily="34" charset="0"/>
              <a:buChar char="•"/>
            </a:pPr>
            <a:r>
              <a:rPr lang="en-US" dirty="0" smtClean="0"/>
              <a:t>: Restoring files</a:t>
            </a:r>
            <a:r>
              <a:rPr lang="ar-JO" b="0" dirty="0" smtClean="0"/>
              <a:t>إذا </a:t>
            </a:r>
            <a:r>
              <a:rPr lang="ar-JO" b="0" dirty="0"/>
              <a:t>حذفت شيئًا مؤخرًا باستخدام جوجل درايف، فقد تتمكن من استعادة الملف بنفسك </a:t>
            </a:r>
            <a:r>
              <a:rPr lang="ar-JO" b="0" dirty="0" smtClean="0"/>
              <a:t>من</a:t>
            </a:r>
            <a:r>
              <a:rPr lang="ar-SA" b="0" dirty="0" smtClean="0"/>
              <a:t> سلة</a:t>
            </a:r>
            <a:r>
              <a:rPr lang="ar-JO" b="0" dirty="0" smtClean="0"/>
              <a:t> المهملات</a:t>
            </a:r>
            <a:r>
              <a:rPr lang="en-US" dirty="0"/>
              <a:t> </a:t>
            </a:r>
            <a:r>
              <a:rPr lang="ar-SA" b="0" dirty="0" smtClean="0"/>
              <a:t>عن طريق أمر </a:t>
            </a:r>
            <a:r>
              <a:rPr lang="en-US" b="0" dirty="0" smtClean="0"/>
              <a:t>restore</a:t>
            </a:r>
            <a:r>
              <a:rPr lang="ar-SA" b="0" dirty="0" smtClean="0"/>
              <a:t>.</a:t>
            </a:r>
            <a:endParaRPr lang="ar-JO" b="0" dirty="0" smtClean="0"/>
          </a:p>
          <a:p>
            <a:pPr marL="342900" indent="-342900" algn="just" fontAlgn="base">
              <a:buClr>
                <a:srgbClr val="C00000"/>
              </a:buClr>
              <a:buSzPct val="127000"/>
              <a:buFont typeface="Arial" panose="020B0604020202020204" pitchFamily="34" charset="0"/>
              <a:buChar char="•"/>
            </a:pPr>
            <a:endParaRPr lang="ar-JO" b="0" dirty="0" smtClean="0"/>
          </a:p>
          <a:p>
            <a:pPr marL="285750" indent="-285750" fontAlgn="base">
              <a:buClr>
                <a:schemeClr val="tx2"/>
              </a:buClr>
              <a:buSzPct val="126000"/>
              <a:buFont typeface="Arial" panose="020B0604020202020204" pitchFamily="34" charset="0"/>
              <a:buChar char="•"/>
            </a:pPr>
            <a:r>
              <a:rPr lang="ar-JO" b="0" dirty="0"/>
              <a:t>يمكن الوصول الى حسابك على جوجل درايف عن طريق احد </a:t>
            </a:r>
            <a:r>
              <a:rPr lang="ar-JO" b="0" dirty="0" smtClean="0"/>
              <a:t>الطرق التالية </a:t>
            </a:r>
            <a:r>
              <a:rPr lang="ar-JO" b="0" dirty="0"/>
              <a:t>:</a:t>
            </a:r>
          </a:p>
          <a:p>
            <a:pPr marL="1485900" lvl="2" indent="-342900" fontAlgn="base">
              <a:buFont typeface="Wingdings" panose="05000000000000000000" pitchFamily="2" charset="2"/>
              <a:buChar char="ü"/>
            </a:pPr>
            <a:r>
              <a:rPr lang="ar-JO" b="0" dirty="0"/>
              <a:t>تطبيق سطح المكتب </a:t>
            </a:r>
            <a:r>
              <a:rPr lang="en-US" b="0" dirty="0"/>
              <a:t>Desktop </a:t>
            </a:r>
            <a:r>
              <a:rPr lang="en-US" b="0" dirty="0" smtClean="0"/>
              <a:t>Application (</a:t>
            </a:r>
            <a:r>
              <a:rPr lang="en-US" b="0" dirty="0"/>
              <a:t>backup and sync)</a:t>
            </a:r>
            <a:endParaRPr lang="ar-JO" b="0" dirty="0"/>
          </a:p>
          <a:p>
            <a:pPr marL="1485900" lvl="2" indent="-342900" fontAlgn="base">
              <a:buFont typeface="Wingdings" panose="05000000000000000000" pitchFamily="2" charset="2"/>
              <a:buChar char="ü"/>
            </a:pPr>
            <a:r>
              <a:rPr lang="ar-JO" b="0" dirty="0" smtClean="0"/>
              <a:t>الموقع الإلكتروني</a:t>
            </a:r>
            <a:r>
              <a:rPr lang="en-US" b="0" dirty="0"/>
              <a:t>Website </a:t>
            </a:r>
            <a:endParaRPr lang="ar-JO" b="0" dirty="0"/>
          </a:p>
          <a:p>
            <a:pPr marL="1485900" lvl="2" indent="-342900" fontAlgn="base">
              <a:buFont typeface="Wingdings" panose="05000000000000000000" pitchFamily="2" charset="2"/>
              <a:buChar char="ü"/>
            </a:pPr>
            <a:r>
              <a:rPr lang="ar-JO" b="0" dirty="0"/>
              <a:t>نسخة الموقع الإلكتروني للهواتف الذكية</a:t>
            </a:r>
            <a:r>
              <a:rPr lang="en-US" b="0" dirty="0"/>
              <a:t>Mobile website </a:t>
            </a:r>
            <a:endParaRPr lang="ar-JO" b="0" dirty="0"/>
          </a:p>
          <a:p>
            <a:pPr marL="1485900" lvl="2" indent="-342900" fontAlgn="base">
              <a:buFont typeface="Wingdings" panose="05000000000000000000" pitchFamily="2" charset="2"/>
              <a:buChar char="ü"/>
            </a:pPr>
            <a:r>
              <a:rPr lang="ar-JO" b="0" dirty="0"/>
              <a:t>تطبيق البرنامج على انظمة الهواتف الذكية </a:t>
            </a:r>
            <a:r>
              <a:rPr lang="en-US" b="0" dirty="0"/>
              <a:t>Mobile </a:t>
            </a:r>
            <a:r>
              <a:rPr lang="en-US" b="0" dirty="0" smtClean="0"/>
              <a:t>App</a:t>
            </a:r>
            <a:endParaRPr lang="ar-JO" b="0" dirty="0"/>
          </a:p>
          <a:p>
            <a:endParaRPr lang="en-US" dirty="0"/>
          </a:p>
          <a:p>
            <a:endParaRPr lang="en-US" dirty="0"/>
          </a:p>
          <a:p>
            <a:pPr marL="342900" indent="-342900" algn="just" fontAlgn="base">
              <a:buClr>
                <a:srgbClr val="C00000"/>
              </a:buClr>
              <a:buSzPct val="127000"/>
              <a:buFont typeface="Arial" panose="020B0604020202020204" pitchFamily="34" charset="0"/>
              <a:buChar char="•"/>
            </a:pPr>
            <a:endParaRPr lang="ar-JO" dirty="0"/>
          </a:p>
          <a:p>
            <a:pPr marL="342900" indent="-342900" algn="just">
              <a:buClr>
                <a:srgbClr val="C00000"/>
              </a:buClr>
              <a:buSzPct val="1270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31</a:t>
            </a:fld>
            <a:endParaRPr lang="en-GB"/>
          </a:p>
        </p:txBody>
      </p:sp>
    </p:spTree>
    <p:extLst>
      <p:ext uri="{BB962C8B-B14F-4D97-AF65-F5344CB8AC3E}">
        <p14:creationId xmlns:p14="http://schemas.microsoft.com/office/powerpoint/2010/main" val="3580594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ar-JO" sz="4800" dirty="0">
                <a:solidFill>
                  <a:schemeClr val="tx2"/>
                </a:solidFill>
              </a:rPr>
              <a:t>تطبيق سطح المكتب</a:t>
            </a:r>
            <a:br>
              <a:rPr lang="ar-JO" sz="4800" dirty="0">
                <a:solidFill>
                  <a:schemeClr val="tx2"/>
                </a:solidFill>
              </a:rPr>
            </a:br>
            <a:r>
              <a:rPr lang="ar-JO" sz="4800" dirty="0">
                <a:solidFill>
                  <a:schemeClr val="tx2"/>
                </a:solidFill>
              </a:rPr>
              <a:t> </a:t>
            </a:r>
            <a:r>
              <a:rPr lang="en-US" sz="4800" dirty="0">
                <a:solidFill>
                  <a:schemeClr val="tx2"/>
                </a:solidFill>
              </a:rPr>
              <a:t>Desktop Application </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A85E95EA-764A-438A-AB2D-615555310C78}" type="slidenum">
              <a:rPr lang="en-GB" smtClean="0"/>
              <a:pPr/>
              <a:t>32</a:t>
            </a:fld>
            <a:endParaRPr lang="en-GB"/>
          </a:p>
        </p:txBody>
      </p:sp>
    </p:spTree>
    <p:extLst>
      <p:ext uri="{BB962C8B-B14F-4D97-AF65-F5344CB8AC3E}">
        <p14:creationId xmlns:p14="http://schemas.microsoft.com/office/powerpoint/2010/main" val="3527419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تطبيق سطح المكتب</a:t>
            </a:r>
            <a:br>
              <a:rPr lang="ar-JO" sz="2800" dirty="0"/>
            </a:br>
            <a:r>
              <a:rPr lang="ar-JO" sz="2800" dirty="0"/>
              <a:t> </a:t>
            </a:r>
            <a:r>
              <a:rPr lang="en-US" sz="2800" dirty="0"/>
              <a:t>Desktop Application </a:t>
            </a:r>
            <a:endParaRPr lang="en-US" dirty="0"/>
          </a:p>
        </p:txBody>
      </p:sp>
      <p:sp>
        <p:nvSpPr>
          <p:cNvPr id="3" name="Content Placeholder 2"/>
          <p:cNvSpPr>
            <a:spLocks noGrp="1"/>
          </p:cNvSpPr>
          <p:nvPr>
            <p:ph idx="1"/>
          </p:nvPr>
        </p:nvSpPr>
        <p:spPr/>
        <p:txBody>
          <a:bodyPr>
            <a:normAutofit/>
          </a:bodyPr>
          <a:lstStyle/>
          <a:p>
            <a:pPr marL="342900" indent="-342900" algn="just">
              <a:buClr>
                <a:srgbClr val="C00000"/>
              </a:buClr>
              <a:buSzPct val="126000"/>
              <a:buFont typeface="Arial" panose="020B0604020202020204" pitchFamily="34" charset="0"/>
              <a:buChar char="•"/>
            </a:pPr>
            <a:r>
              <a:rPr lang="ar-JO" dirty="0" smtClean="0"/>
              <a:t>تنزيل وتثبيت البرنامج على الجهاز الشخصي</a:t>
            </a:r>
          </a:p>
          <a:p>
            <a:pPr marL="342900" indent="-342900" algn="just">
              <a:buClr>
                <a:srgbClr val="C00000"/>
              </a:buClr>
              <a:buSzPct val="126000"/>
              <a:buFont typeface="Arial" panose="020B0604020202020204" pitchFamily="34" charset="0"/>
              <a:buChar char="•"/>
            </a:pPr>
            <a:r>
              <a:rPr lang="ar-JO" dirty="0" smtClean="0"/>
              <a:t>تسجيل الدخول عن طريق البرنامج </a:t>
            </a:r>
          </a:p>
          <a:p>
            <a:pPr marL="342900" indent="-342900" algn="just">
              <a:buClr>
                <a:srgbClr val="C00000"/>
              </a:buClr>
              <a:buSzPct val="126000"/>
              <a:buFont typeface="Arial" panose="020B0604020202020204" pitchFamily="34" charset="0"/>
              <a:buChar char="•"/>
            </a:pPr>
            <a:r>
              <a:rPr lang="ar-JO" dirty="0" smtClean="0"/>
              <a:t>اختيار تفضيلات </a:t>
            </a:r>
            <a:r>
              <a:rPr lang="ar-JO" dirty="0"/>
              <a:t>النسخ الاحتياطي للبيانات </a:t>
            </a:r>
            <a:r>
              <a:rPr lang="en-US" dirty="0"/>
              <a:t>Backup</a:t>
            </a:r>
            <a:r>
              <a:rPr lang="ar-JO" dirty="0"/>
              <a:t> وحجم تحميل الصور والفيديوهات والربط مع تطبيق </a:t>
            </a:r>
            <a:r>
              <a:rPr lang="en-US" dirty="0"/>
              <a:t>google </a:t>
            </a:r>
            <a:r>
              <a:rPr lang="en-US" dirty="0" smtClean="0"/>
              <a:t>photos</a:t>
            </a:r>
            <a:endParaRPr lang="ar-JO" dirty="0" smtClean="0"/>
          </a:p>
          <a:p>
            <a:pPr marL="342900" indent="-342900" algn="just">
              <a:buClr>
                <a:srgbClr val="C00000"/>
              </a:buClr>
              <a:buSzPct val="126000"/>
              <a:buFont typeface="Arial" panose="020B0604020202020204" pitchFamily="34" charset="0"/>
              <a:buChar char="•"/>
            </a:pPr>
            <a:r>
              <a:rPr lang="ar-JO" dirty="0" smtClean="0"/>
              <a:t>اختيار </a:t>
            </a:r>
            <a:r>
              <a:rPr lang="ar-SA" dirty="0" smtClean="0"/>
              <a:t>ملفات </a:t>
            </a:r>
            <a:r>
              <a:rPr lang="en-US" dirty="0" smtClean="0"/>
              <a:t>/</a:t>
            </a:r>
            <a:r>
              <a:rPr lang="ar-SA" dirty="0" smtClean="0"/>
              <a:t>مجلدات </a:t>
            </a:r>
            <a:r>
              <a:rPr lang="ar-SA" dirty="0" smtClean="0"/>
              <a:t>من</a:t>
            </a:r>
            <a:r>
              <a:rPr lang="ar-SA" dirty="0" smtClean="0"/>
              <a:t> جهازك</a:t>
            </a:r>
            <a:r>
              <a:rPr lang="ar-JO" dirty="0" smtClean="0"/>
              <a:t> </a:t>
            </a:r>
            <a:r>
              <a:rPr lang="ar-SA" dirty="0" smtClean="0"/>
              <a:t>ليتم </a:t>
            </a:r>
            <a:r>
              <a:rPr lang="ar-JO" dirty="0" smtClean="0"/>
              <a:t>مزامنتها</a:t>
            </a:r>
            <a:r>
              <a:rPr lang="ar-SA" dirty="0" smtClean="0"/>
              <a:t> </a:t>
            </a:r>
            <a:r>
              <a:rPr lang="ar-SA" dirty="0" smtClean="0"/>
              <a:t>مع حسابك</a:t>
            </a:r>
            <a:endParaRPr lang="ar-JO" dirty="0" smtClean="0"/>
          </a:p>
          <a:p>
            <a:pPr marL="342900" indent="-342900" algn="just">
              <a:buClr>
                <a:srgbClr val="C00000"/>
              </a:buClr>
              <a:buSzPct val="126000"/>
              <a:buFont typeface="Arial" panose="020B0604020202020204" pitchFamily="34" charset="0"/>
              <a:buChar char="•"/>
            </a:pPr>
            <a:r>
              <a:rPr lang="ar-SA" dirty="0" smtClean="0"/>
              <a:t>اختيار</a:t>
            </a:r>
            <a:r>
              <a:rPr lang="ar-JO" dirty="0" smtClean="0"/>
              <a:t> ملفات </a:t>
            </a:r>
            <a:r>
              <a:rPr lang="en-US" dirty="0" smtClean="0"/>
              <a:t>/ </a:t>
            </a:r>
            <a:r>
              <a:rPr lang="ar-SA" dirty="0" smtClean="0"/>
              <a:t>مجلدات من حسابك ليتم مزامنتها مع الجهاز</a:t>
            </a:r>
          </a:p>
          <a:p>
            <a:pPr marL="342900" indent="-342900" algn="just">
              <a:buClr>
                <a:srgbClr val="C00000"/>
              </a:buClr>
              <a:buSzPct val="126000"/>
              <a:buFont typeface="Arial" panose="020B0604020202020204" pitchFamily="34" charset="0"/>
              <a:buChar char="•"/>
            </a:pPr>
            <a:r>
              <a:rPr lang="ar-SA" dirty="0" smtClean="0"/>
              <a:t>مشاهدة </a:t>
            </a:r>
            <a:r>
              <a:rPr lang="ar-SA" dirty="0" smtClean="0"/>
              <a:t>حالة المزامنة أو </a:t>
            </a:r>
            <a:r>
              <a:rPr lang="ar-SA" dirty="0" smtClean="0"/>
              <a:t>إيقافها</a:t>
            </a:r>
            <a:endParaRPr lang="en-US" dirty="0" smtClean="0"/>
          </a:p>
          <a:p>
            <a:pPr marL="342900" indent="-342900" algn="just">
              <a:buClr>
                <a:srgbClr val="C00000"/>
              </a:buClr>
              <a:buSzPct val="126000"/>
              <a:buFont typeface="Arial" panose="020B0604020202020204" pitchFamily="34" charset="0"/>
              <a:buChar char="•"/>
            </a:pPr>
            <a:r>
              <a:rPr lang="ar-SA" dirty="0" smtClean="0"/>
              <a:t>التفضيلات </a:t>
            </a:r>
            <a:r>
              <a:rPr lang="en-US" dirty="0" smtClean="0"/>
              <a:t>Preferences</a:t>
            </a:r>
            <a:endParaRPr lang="ar-SA" dirty="0" smtClean="0"/>
          </a:p>
          <a:p>
            <a:pPr marL="342900" indent="-342900" algn="just">
              <a:buClr>
                <a:srgbClr val="C00000"/>
              </a:buClr>
              <a:buSzPct val="126000"/>
              <a:buFont typeface="Arial" panose="020B0604020202020204" pitchFamily="34" charset="0"/>
              <a:buChar char="•"/>
            </a:pPr>
            <a:r>
              <a:rPr lang="ar-SA" dirty="0" smtClean="0"/>
              <a:t>تسجيل الخروج من حسابك</a:t>
            </a:r>
            <a:endParaRPr lang="ar-JO" dirty="0"/>
          </a:p>
          <a:p>
            <a:pPr marL="342900" indent="-342900" algn="just">
              <a:buClr>
                <a:srgbClr val="C00000"/>
              </a:buClr>
              <a:buSzPct val="126000"/>
              <a:buFont typeface="Arial" panose="020B0604020202020204" pitchFamily="34" charset="0"/>
              <a:buChar char="•"/>
            </a:pPr>
            <a:endParaRPr lang="ar-JO" dirty="0" smtClean="0"/>
          </a:p>
          <a:p>
            <a:pPr marL="342900" indent="-342900" algn="just">
              <a:buClr>
                <a:srgbClr val="C00000"/>
              </a:buClr>
              <a:buSzPct val="126000"/>
              <a:buFont typeface="Arial" panose="020B0604020202020204" pitchFamily="34" charset="0"/>
              <a:buChar char="•"/>
            </a:pPr>
            <a:endParaRPr lang="ar-JO" dirty="0"/>
          </a:p>
          <a:p>
            <a:pPr marL="342900" indent="-342900" algn="just">
              <a:buClr>
                <a:srgbClr val="C00000"/>
              </a:buClr>
              <a:buSzPct val="126000"/>
              <a:buFont typeface="Arial" panose="020B0604020202020204" pitchFamily="34" charset="0"/>
              <a:buChar char="•"/>
            </a:pPr>
            <a:endParaRPr lang="ar-JO" dirty="0" smtClean="0"/>
          </a:p>
          <a:p>
            <a:pPr marL="342900" indent="-342900" algn="just">
              <a:buClr>
                <a:srgbClr val="C00000"/>
              </a:buClr>
              <a:buSzPct val="126000"/>
              <a:buFont typeface="Arial" panose="020B0604020202020204" pitchFamily="34" charset="0"/>
              <a:buChar char="•"/>
            </a:pPr>
            <a:endParaRPr lang="ar-JO" dirty="0" smtClean="0"/>
          </a:p>
          <a:p>
            <a:pPr marL="342900" indent="-342900" algn="just">
              <a:buClr>
                <a:srgbClr val="C00000"/>
              </a:buClr>
              <a:buSzPct val="1260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33</a:t>
            </a:fld>
            <a:endParaRPr lang="en-GB"/>
          </a:p>
        </p:txBody>
      </p:sp>
    </p:spTree>
    <p:extLst>
      <p:ext uri="{BB962C8B-B14F-4D97-AF65-F5344CB8AC3E}">
        <p14:creationId xmlns:p14="http://schemas.microsoft.com/office/powerpoint/2010/main" val="24754413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1163638" algn="just"/>
            <a:endParaRPr lang="ar-SA" b="0" dirty="0" smtClean="0"/>
          </a:p>
          <a:p>
            <a:pPr marL="1163638" algn="just"/>
            <a:r>
              <a:rPr lang="ar-JO" b="0" dirty="0" smtClean="0"/>
              <a:t> </a:t>
            </a:r>
            <a:r>
              <a:rPr lang="ar-JO" b="0" dirty="0"/>
              <a:t>يتم مزامنة ملفك مع جوجل درايف ، اي أنه جاري التحميل. </a:t>
            </a:r>
          </a:p>
          <a:p>
            <a:pPr algn="just"/>
            <a:endParaRPr lang="ar-JO" b="0" dirty="0"/>
          </a:p>
          <a:p>
            <a:pPr algn="just"/>
            <a:endParaRPr lang="ar-SA" b="0" dirty="0" smtClean="0"/>
          </a:p>
          <a:p>
            <a:pPr algn="just"/>
            <a:endParaRPr lang="ar-SA" b="0" dirty="0"/>
          </a:p>
          <a:p>
            <a:pPr marL="808038" indent="-808038" algn="just"/>
            <a:r>
              <a:rPr lang="ar-SA" b="0" dirty="0" smtClean="0"/>
              <a:t>            </a:t>
            </a:r>
            <a:r>
              <a:rPr lang="ar-JO" b="0" dirty="0" smtClean="0"/>
              <a:t>الملف </a:t>
            </a:r>
            <a:r>
              <a:rPr lang="ar-JO" b="0" dirty="0"/>
              <a:t>قد انتهى من المزامنة ويتوفر الآن على أجهزة </a:t>
            </a:r>
            <a:r>
              <a:rPr lang="ar-JO" b="0" dirty="0" smtClean="0"/>
              <a:t>الكمبيوتر </a:t>
            </a:r>
            <a:r>
              <a:rPr lang="ar-JO" b="0" dirty="0"/>
              <a:t>الأخرى والموقع الالكتروني</a:t>
            </a:r>
            <a:r>
              <a:rPr lang="ar-JO" b="0" dirty="0" smtClean="0"/>
              <a:t>.</a:t>
            </a:r>
            <a:endParaRPr lang="ar-SA" b="0" dirty="0" smtClean="0"/>
          </a:p>
          <a:p>
            <a:pPr marL="808038" indent="-808038" algn="just"/>
            <a:endParaRPr lang="ar-SA" b="0" dirty="0"/>
          </a:p>
          <a:p>
            <a:pPr marL="808038" indent="-808038" algn="just"/>
            <a:endParaRPr lang="ar-JO" b="0" dirty="0"/>
          </a:p>
          <a:p>
            <a:pPr marL="534988" algn="just"/>
            <a:r>
              <a:rPr lang="ar-SA" b="0" dirty="0" smtClean="0"/>
              <a:t> </a:t>
            </a:r>
            <a:r>
              <a:rPr lang="ar-JO" b="0" dirty="0"/>
              <a:t>البرنامج غير قادر على المزامنة. وذلك لعدة اسباب منها أن الحصة النسبية للتخزين الخاص بك ممتلئة (لا يمكن تحميل)، أو القرص الصلب الخاص بك هو ممتلئ (لا يمكن تحميل)، أو كنت تعاني من مشاكل في الاتصال في الإنترنت.</a:t>
            </a: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34</a:t>
            </a:fld>
            <a:endParaRPr lang="en-GB"/>
          </a:p>
        </p:txBody>
      </p:sp>
      <p:sp>
        <p:nvSpPr>
          <p:cNvPr id="5" name="Title 1"/>
          <p:cNvSpPr txBox="1">
            <a:spLocks/>
          </p:cNvSpPr>
          <p:nvPr/>
        </p:nvSpPr>
        <p:spPr>
          <a:xfrm>
            <a:off x="457200" y="152400"/>
            <a:ext cx="7620000" cy="1371600"/>
          </a:xfrm>
          <a:prstGeom prst="rect">
            <a:avLst/>
          </a:prstGeom>
        </p:spPr>
        <p:txBody>
          <a:bodyPr vert="horz" lIns="91440" tIns="45720" rIns="91440" bIns="45720" rtlCol="0" anchor="b">
            <a:normAutofit/>
          </a:bodyPr>
          <a:lstStyle>
            <a:lvl1pPr algn="r" defTabSz="914400" rtl="1" eaLnBrk="1" latinLnBrk="0" hangingPunct="1">
              <a:spcBef>
                <a:spcPct val="0"/>
              </a:spcBef>
              <a:buNone/>
              <a:defRPr sz="3000" kern="1200" cap="all" spc="-60" baseline="0">
                <a:solidFill>
                  <a:schemeClr val="tx2"/>
                </a:solidFill>
                <a:latin typeface="+mj-lt"/>
                <a:ea typeface="+mj-ea"/>
                <a:cs typeface="+mj-cs"/>
              </a:defRPr>
            </a:lvl1pPr>
          </a:lstStyle>
          <a:p>
            <a:r>
              <a:rPr lang="ar-JO" sz="2800" dirty="0"/>
              <a:t>تطبيق سطح المكتب</a:t>
            </a:r>
            <a:br>
              <a:rPr lang="ar-JO" sz="2800" dirty="0"/>
            </a:br>
            <a:r>
              <a:rPr lang="ar-JO" sz="2800" dirty="0"/>
              <a:t> </a:t>
            </a:r>
            <a:r>
              <a:rPr lang="en-US" sz="2800" dirty="0" smtClean="0"/>
              <a:t>Desktop Application </a:t>
            </a:r>
            <a:endParaRPr lang="en-US" sz="2800" dirty="0"/>
          </a:p>
        </p:txBody>
      </p:sp>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897719"/>
            <a:ext cx="1133475" cy="108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0116" y="3200400"/>
            <a:ext cx="1045684"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9551" y="4953000"/>
            <a:ext cx="717818" cy="856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38864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2800" dirty="0"/>
              <a:t>تطبيق سطح المكتب</a:t>
            </a:r>
            <a:br>
              <a:rPr lang="ar-JO" sz="2800" dirty="0"/>
            </a:br>
            <a:r>
              <a:rPr lang="ar-JO" sz="2800" dirty="0"/>
              <a:t> </a:t>
            </a:r>
            <a:r>
              <a:rPr lang="en-US" sz="2800" dirty="0"/>
              <a:t>Desktop Application </a:t>
            </a:r>
            <a:endParaRPr lang="ar-JO" sz="2800" dirty="0"/>
          </a:p>
        </p:txBody>
      </p:sp>
      <p:sp>
        <p:nvSpPr>
          <p:cNvPr id="3" name="Content Placeholder 2"/>
          <p:cNvSpPr>
            <a:spLocks noGrp="1"/>
          </p:cNvSpPr>
          <p:nvPr>
            <p:ph idx="1"/>
          </p:nvPr>
        </p:nvSpPr>
        <p:spPr/>
        <p:txBody>
          <a:bodyPr/>
          <a:lstStyle/>
          <a:p>
            <a:pPr marL="342900" indent="-342900" algn="just">
              <a:buFont typeface="Arial" panose="020B0604020202020204" pitchFamily="34" charset="0"/>
              <a:buChar char="•"/>
            </a:pPr>
            <a:r>
              <a:rPr lang="ar-JO" b="0" dirty="0"/>
              <a:t>يجب ملاحظة انه في حال استخدام جهاز حاسوب مشترك مع اخرين ، فانه عليك التأكد من خروجك من حسابك بعد الانتهاء من عملك ، كما يفضل حذف المجلد نهائيا من الحاسوب حتى تضمن خصوصية ملفاتك</a:t>
            </a:r>
          </a:p>
          <a:p>
            <a:pPr algn="just"/>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35</a:t>
            </a:fld>
            <a:endParaRPr lang="en-GB"/>
          </a:p>
        </p:txBody>
      </p:sp>
    </p:spTree>
    <p:extLst>
      <p:ext uri="{BB962C8B-B14F-4D97-AF65-F5344CB8AC3E}">
        <p14:creationId xmlns:p14="http://schemas.microsoft.com/office/powerpoint/2010/main" val="1436259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ما هو الفرق بين خدمة التخزين السحابي و مواقع رفع الملفات؟</a:t>
            </a:r>
            <a:endParaRPr lang="en-US" dirty="0"/>
          </a:p>
        </p:txBody>
      </p:sp>
      <p:sp>
        <p:nvSpPr>
          <p:cNvPr id="3" name="Content Placeholder 2"/>
          <p:cNvSpPr>
            <a:spLocks noGrp="1"/>
          </p:cNvSpPr>
          <p:nvPr>
            <p:ph idx="1"/>
          </p:nvPr>
        </p:nvSpPr>
        <p:spPr>
          <a:xfrm>
            <a:off x="457200" y="1752600"/>
            <a:ext cx="7772400" cy="4419600"/>
          </a:xfrm>
        </p:spPr>
        <p:txBody>
          <a:bodyPr>
            <a:normAutofit/>
          </a:bodyPr>
          <a:lstStyle/>
          <a:p>
            <a:pPr algn="just">
              <a:buClr>
                <a:schemeClr val="tx2"/>
              </a:buClr>
            </a:pPr>
            <a:r>
              <a:rPr lang="ar-JO" sz="2100" dirty="0" smtClean="0"/>
              <a:t>مواقع </a:t>
            </a:r>
            <a:r>
              <a:rPr lang="ar-JO" sz="2100" dirty="0"/>
              <a:t>رفع </a:t>
            </a:r>
            <a:r>
              <a:rPr lang="ar-JO" sz="2100" dirty="0" smtClean="0"/>
              <a:t>الملفات</a:t>
            </a:r>
            <a:r>
              <a:rPr lang="en-US" sz="2100" dirty="0"/>
              <a:t>:</a:t>
            </a:r>
            <a:r>
              <a:rPr lang="ar-JO" sz="2100" dirty="0" smtClean="0"/>
              <a:t> </a:t>
            </a:r>
            <a:endParaRPr lang="ar-JO" sz="2100" dirty="0"/>
          </a:p>
          <a:p>
            <a:pPr marL="342900" indent="-342900" algn="just">
              <a:buClr>
                <a:schemeClr val="tx2"/>
              </a:buClr>
              <a:buFont typeface="Arial" panose="020B0604020202020204" pitchFamily="34" charset="0"/>
              <a:buChar char="•"/>
            </a:pPr>
            <a:r>
              <a:rPr lang="ar-JO" sz="2100" b="0" dirty="0"/>
              <a:t>تستطيع فقط رفع الملفات عليها دون امكانيه التعديل عليها، وفي حال اردت التعديل على الملف فانه عليك تكرارتحميله أو ان تقوم بمحو الملف الذي قمت برفعه.</a:t>
            </a:r>
          </a:p>
          <a:p>
            <a:pPr marL="342900" indent="-342900" algn="just">
              <a:buClr>
                <a:schemeClr val="tx2"/>
              </a:buClr>
              <a:buFont typeface="Arial" panose="020B0604020202020204" pitchFamily="34" charset="0"/>
              <a:buChar char="•"/>
            </a:pPr>
            <a:r>
              <a:rPr lang="ar-JO" sz="2100" b="0" dirty="0"/>
              <a:t>عدم ضمان سرية الملفات: حيث ان الملفات المحملة على بعض هذه المواقع تظهر في عمليات البحث على محركات البحث.</a:t>
            </a:r>
          </a:p>
          <a:p>
            <a:pPr marL="342900" indent="-342900" algn="just">
              <a:buClr>
                <a:schemeClr val="tx2"/>
              </a:buClr>
              <a:buFont typeface="Arial" panose="020B0604020202020204" pitchFamily="34" charset="0"/>
              <a:buChar char="•"/>
            </a:pPr>
            <a:r>
              <a:rPr lang="ar-JO" sz="2100" b="0" dirty="0"/>
              <a:t>يجب ان تكون جميع الملفات التي تقوم برفعها غير مخالفة لقوانين النشر على الأنترنت.</a:t>
            </a:r>
          </a:p>
          <a:p>
            <a:pPr algn="just">
              <a:buClr>
                <a:schemeClr val="tx2"/>
              </a:buClr>
            </a:pPr>
            <a:r>
              <a:rPr lang="ar-JO" sz="2100" dirty="0"/>
              <a:t>خدمة التخزين </a:t>
            </a:r>
            <a:r>
              <a:rPr lang="ar-JO" sz="2100" dirty="0" smtClean="0"/>
              <a:t>السحابي</a:t>
            </a:r>
            <a:r>
              <a:rPr lang="en-US" sz="2100" dirty="0" smtClean="0"/>
              <a:t> :</a:t>
            </a:r>
            <a:endParaRPr lang="ar-JO" sz="2100" dirty="0"/>
          </a:p>
          <a:p>
            <a:pPr marL="342900" indent="-342900" algn="just">
              <a:buClr>
                <a:schemeClr val="tx2"/>
              </a:buClr>
              <a:buFont typeface="Arial" panose="020B0604020202020204" pitchFamily="34" charset="0"/>
              <a:buChar char="•"/>
            </a:pPr>
            <a:r>
              <a:rPr lang="ar-JO" sz="2100" b="0" dirty="0"/>
              <a:t>تمكنك من مساحة خاصة بك مدى الحياة كما أنك تستطيع الوصول الى ملفاتك مباشرة والتعديل عليها دون الحاجة الى اعادة تحميلها، الى جانب أن خدمة التخزين السحابي تسمح لك بالمزامنة مع أكثر من حاسوب ومع الهواتف الذكية.</a:t>
            </a:r>
            <a:endParaRPr lang="en-US"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a:t>
            </a:fld>
            <a:endParaRPr lang="en-GB"/>
          </a:p>
        </p:txBody>
      </p:sp>
    </p:spTree>
    <p:extLst>
      <p:ext uri="{BB962C8B-B14F-4D97-AF65-F5344CB8AC3E}">
        <p14:creationId xmlns:p14="http://schemas.microsoft.com/office/powerpoint/2010/main" val="3065834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لماذا ينصح بجوجل درايف</a:t>
            </a:r>
            <a:r>
              <a:rPr lang="en-US" dirty="0"/>
              <a:t> </a:t>
            </a:r>
            <a:r>
              <a:rPr lang="ar-JO" dirty="0"/>
              <a:t>وماهي مميزاته؟</a:t>
            </a:r>
            <a:br>
              <a:rPr lang="ar-JO" dirty="0"/>
            </a:br>
            <a:endParaRPr lang="en-US" dirty="0"/>
          </a:p>
        </p:txBody>
      </p:sp>
      <p:sp>
        <p:nvSpPr>
          <p:cNvPr id="3" name="Content Placeholder 2"/>
          <p:cNvSpPr>
            <a:spLocks noGrp="1"/>
          </p:cNvSpPr>
          <p:nvPr>
            <p:ph idx="1"/>
          </p:nvPr>
        </p:nvSpPr>
        <p:spPr/>
        <p:txBody>
          <a:bodyPr>
            <a:normAutofit/>
          </a:bodyPr>
          <a:lstStyle/>
          <a:p>
            <a:pPr marL="800100" lvl="1" indent="-342900" algn="just"/>
            <a:r>
              <a:rPr lang="ar-JO" sz="2100" b="1" dirty="0" smtClean="0"/>
              <a:t>مساحة </a:t>
            </a:r>
            <a:r>
              <a:rPr lang="ar-JO" sz="2100" b="1" dirty="0"/>
              <a:t>التخزين:</a:t>
            </a:r>
            <a:r>
              <a:rPr lang="ar-JO" sz="2100" dirty="0"/>
              <a:t> توفر مساحة تخزين مجانية أكبر من الخدمات الأخرى. جوجل درايف</a:t>
            </a:r>
            <a:r>
              <a:rPr lang="en-US" sz="2100" dirty="0"/>
              <a:t> </a:t>
            </a:r>
            <a:r>
              <a:rPr lang="ar-JO" sz="2100" dirty="0"/>
              <a:t>يمكن مستعمليه من </a:t>
            </a:r>
            <a:r>
              <a:rPr lang="ar-SA" sz="2100" dirty="0" smtClean="0"/>
              <a:t>استخدام </a:t>
            </a:r>
            <a:r>
              <a:rPr lang="ar-JO" sz="2100" dirty="0" smtClean="0"/>
              <a:t>مساحة </a:t>
            </a:r>
            <a:r>
              <a:rPr lang="ar-JO" sz="2100" dirty="0"/>
              <a:t>تصل الى </a:t>
            </a:r>
            <a:r>
              <a:rPr lang="en-US" sz="2100" dirty="0"/>
              <a:t>15GB</a:t>
            </a:r>
            <a:r>
              <a:rPr lang="ar-JO" sz="2100" dirty="0"/>
              <a:t>.</a:t>
            </a:r>
            <a:endParaRPr lang="ar-JO" sz="2100" b="1" dirty="0"/>
          </a:p>
          <a:p>
            <a:pPr marL="800100" lvl="1" indent="-342900" algn="just"/>
            <a:r>
              <a:rPr lang="ar-JO" sz="2100" b="1" dirty="0"/>
              <a:t>المشاركة مع البقية:</a:t>
            </a:r>
            <a:r>
              <a:rPr lang="ar-JO" sz="2100" dirty="0"/>
              <a:t> هي من الخدمات الهامة التي توفرها جوجل درايف</a:t>
            </a:r>
            <a:r>
              <a:rPr lang="en-US" sz="2100" dirty="0"/>
              <a:t> </a:t>
            </a:r>
            <a:r>
              <a:rPr lang="ar-JO" sz="2100" dirty="0"/>
              <a:t>فعبر هذه الخدمة تستطيع انشاء مشروع مشترك بينك وبين أصدقائك دون الحاجة الى أن ترسل اليهم أي ملف تقوم </a:t>
            </a:r>
            <a:r>
              <a:rPr lang="ar-JO" sz="2100" dirty="0" smtClean="0"/>
              <a:t>ب</a:t>
            </a:r>
            <a:r>
              <a:rPr lang="ar-SA" sz="2100" dirty="0" smtClean="0"/>
              <a:t>إ</a:t>
            </a:r>
            <a:r>
              <a:rPr lang="ar-JO" sz="2100" dirty="0" smtClean="0"/>
              <a:t>نشائه</a:t>
            </a:r>
            <a:r>
              <a:rPr lang="ar-SA" sz="2100" dirty="0" smtClean="0"/>
              <a:t>، </a:t>
            </a:r>
            <a:r>
              <a:rPr lang="ar-JO" sz="2100" dirty="0" smtClean="0"/>
              <a:t>ف</a:t>
            </a:r>
            <a:r>
              <a:rPr lang="ar-SA" sz="2100" dirty="0" smtClean="0"/>
              <a:t>ب</a:t>
            </a:r>
            <a:r>
              <a:rPr lang="ar-JO" sz="2100" dirty="0" smtClean="0"/>
              <a:t>مجرد </a:t>
            </a:r>
            <a:r>
              <a:rPr lang="ar-JO" sz="2100" dirty="0"/>
              <a:t>انشاء ملف مشترك واعطاء شخص ما صلاحيات الدخول يستطيع اتمام المشروع معك.</a:t>
            </a:r>
          </a:p>
          <a:p>
            <a:pPr marL="800100" lvl="1" indent="-342900" algn="just"/>
            <a:r>
              <a:rPr lang="ar-JO" b="1" dirty="0"/>
              <a:t>تقنية </a:t>
            </a:r>
            <a:r>
              <a:rPr lang="en-US" b="1" dirty="0"/>
              <a:t>OCR </a:t>
            </a:r>
            <a:r>
              <a:rPr lang="ar-JO" b="1" dirty="0"/>
              <a:t>:</a:t>
            </a:r>
            <a:r>
              <a:rPr lang="ar-JO" dirty="0"/>
              <a:t> تقنية  جداً رائعة من جوجل درايف</a:t>
            </a:r>
            <a:r>
              <a:rPr lang="en-US" dirty="0"/>
              <a:t> </a:t>
            </a:r>
            <a:r>
              <a:rPr lang="ar-JO" dirty="0"/>
              <a:t>تسمح لك </a:t>
            </a:r>
            <a:r>
              <a:rPr lang="ar-SA" dirty="0" smtClean="0"/>
              <a:t>بتحويل الصور الى نصو</a:t>
            </a:r>
            <a:r>
              <a:rPr lang="ar-SA" dirty="0"/>
              <a:t>ص</a:t>
            </a:r>
            <a:r>
              <a:rPr lang="ar-SA" dirty="0" smtClean="0"/>
              <a:t>.</a:t>
            </a:r>
            <a:endParaRPr lang="en-US" dirty="0"/>
          </a:p>
          <a:p>
            <a:pPr marL="800100" lvl="1" indent="-342900" algn="just"/>
            <a:endParaRPr lang="ar-JO" dirty="0"/>
          </a:p>
          <a:p>
            <a:pPr algn="just"/>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5</a:t>
            </a:fld>
            <a:endParaRPr lang="en-GB"/>
          </a:p>
        </p:txBody>
      </p:sp>
    </p:spTree>
    <p:extLst>
      <p:ext uri="{BB962C8B-B14F-4D97-AF65-F5344CB8AC3E}">
        <p14:creationId xmlns:p14="http://schemas.microsoft.com/office/powerpoint/2010/main" val="861196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ar-SA" sz="5400" b="1" dirty="0" smtClean="0">
                <a:solidFill>
                  <a:schemeClr val="tx2"/>
                </a:solidFill>
              </a:rPr>
              <a:t>استخدام جوجل درايف</a:t>
            </a:r>
            <a:endParaRPr lang="en-US" sz="5400" b="1" dirty="0">
              <a:solidFill>
                <a:schemeClr val="tx2"/>
              </a:solidFill>
            </a:endParaRP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A85E95EA-764A-438A-AB2D-615555310C78}" type="slidenum">
              <a:rPr lang="en-GB" smtClean="0"/>
              <a:pPr/>
              <a:t>6</a:t>
            </a:fld>
            <a:endParaRPr lang="en-GB"/>
          </a:p>
        </p:txBody>
      </p:sp>
    </p:spTree>
    <p:extLst>
      <p:ext uri="{BB962C8B-B14F-4D97-AF65-F5344CB8AC3E}">
        <p14:creationId xmlns:p14="http://schemas.microsoft.com/office/powerpoint/2010/main" val="2010599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a:t>استخدام جوجل </a:t>
            </a:r>
            <a:r>
              <a:rPr lang="ar-SA" dirty="0" smtClean="0"/>
              <a:t>درايف</a:t>
            </a:r>
            <a:br>
              <a:rPr lang="ar-SA"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7</a:t>
            </a:fld>
            <a:endParaRPr lang="en-GB"/>
          </a:p>
        </p:txBody>
      </p:sp>
      <p:sp>
        <p:nvSpPr>
          <p:cNvPr id="3" name="Content Placeholder 2"/>
          <p:cNvSpPr>
            <a:spLocks noGrp="1"/>
          </p:cNvSpPr>
          <p:nvPr>
            <p:ph idx="1"/>
          </p:nvPr>
        </p:nvSpPr>
        <p:spPr>
          <a:xfrm>
            <a:off x="457200" y="1524000"/>
            <a:ext cx="7620000" cy="4602163"/>
          </a:xfrm>
        </p:spPr>
        <p:txBody>
          <a:bodyPr/>
          <a:lstStyle/>
          <a:p>
            <a:pPr>
              <a:buClr>
                <a:srgbClr val="C00000"/>
              </a:buClr>
              <a:buSzPct val="125000"/>
            </a:pPr>
            <a:r>
              <a:rPr lang="ar-SA" b="0" dirty="0" smtClean="0"/>
              <a:t>بعد تسجيل الدخول لجوجل درايف، يمكنك عمل التالي:</a:t>
            </a:r>
          </a:p>
          <a:p>
            <a:pPr marL="342900" indent="-342900">
              <a:buClr>
                <a:srgbClr val="C00000"/>
              </a:buClr>
              <a:buSzPct val="125000"/>
              <a:buFont typeface="Arial" panose="020B0604020202020204" pitchFamily="34" charset="0"/>
              <a:buChar char="•"/>
            </a:pPr>
            <a:r>
              <a:rPr lang="ar-SA" dirty="0" smtClean="0"/>
              <a:t>إنشاء مجلد جديد</a:t>
            </a:r>
          </a:p>
          <a:p>
            <a:pPr marL="342900" indent="-342900">
              <a:buClr>
                <a:srgbClr val="C00000"/>
              </a:buClr>
              <a:buSzPct val="125000"/>
              <a:buFont typeface="Arial" panose="020B0604020202020204" pitchFamily="34" charset="0"/>
              <a:buChar char="•"/>
            </a:pPr>
            <a:r>
              <a:rPr lang="ar-SA" dirty="0" smtClean="0"/>
              <a:t>تحميل ملف </a:t>
            </a:r>
            <a:r>
              <a:rPr lang="en-US" dirty="0"/>
              <a:t>/</a:t>
            </a:r>
            <a:r>
              <a:rPr lang="ar-SA" dirty="0" smtClean="0"/>
              <a:t> مجلد</a:t>
            </a:r>
            <a:endParaRPr lang="en-US" dirty="0" smtClean="0"/>
          </a:p>
          <a:p>
            <a:pPr marL="342900" indent="-342900">
              <a:buClr>
                <a:srgbClr val="C00000"/>
              </a:buClr>
              <a:buSzPct val="125000"/>
              <a:buFont typeface="Arial" panose="020B0604020202020204" pitchFamily="34" charset="0"/>
              <a:buChar char="•"/>
            </a:pPr>
            <a:r>
              <a:rPr lang="ar-SA" dirty="0" smtClean="0"/>
              <a:t> إنشاء ملف جديد باستخدام تطبيقات جوجل</a:t>
            </a:r>
          </a:p>
          <a:p>
            <a:pPr marL="342900" indent="-342900">
              <a:buClr>
                <a:srgbClr val="C00000"/>
              </a:buClr>
              <a:buSzPct val="125000"/>
              <a:buFont typeface="Arial" panose="020B0604020202020204" pitchFamily="34" charset="0"/>
              <a:buChar char="•"/>
            </a:pPr>
            <a:r>
              <a:rPr lang="ar-SA" dirty="0" smtClean="0"/>
              <a:t>التحكم بالملفات وتعديلها بعد إنشائها </a:t>
            </a:r>
            <a:endParaRPr lang="en-US" dirty="0" smtClean="0"/>
          </a:p>
          <a:p>
            <a:pPr marL="342900" indent="-342900">
              <a:buClr>
                <a:srgbClr val="C00000"/>
              </a:buClr>
              <a:buSzPct val="125000"/>
              <a:buFont typeface="Arial" panose="020B0604020202020204" pitchFamily="34" charset="0"/>
              <a:buChar char="•"/>
            </a:pPr>
            <a:r>
              <a:rPr lang="ar-SA" dirty="0" smtClean="0"/>
              <a:t>البحث في جوجل درايف</a:t>
            </a:r>
          </a:p>
          <a:p>
            <a:pPr>
              <a:buClr>
                <a:srgbClr val="C00000"/>
              </a:buClr>
              <a:buSzPct val="125000"/>
            </a:pPr>
            <a:r>
              <a:rPr lang="ar-SA" dirty="0" smtClean="0"/>
              <a:t>  </a:t>
            </a:r>
          </a:p>
          <a:p>
            <a:r>
              <a:rPr lang="ar-SA" dirty="0" smtClean="0"/>
              <a:t> </a:t>
            </a:r>
            <a:endParaRPr lang="en-US" dirty="0"/>
          </a:p>
        </p:txBody>
      </p:sp>
    </p:spTree>
    <p:extLst>
      <p:ext uri="{BB962C8B-B14F-4D97-AF65-F5344CB8AC3E}">
        <p14:creationId xmlns:p14="http://schemas.microsoft.com/office/powerpoint/2010/main" val="2874655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ar-SA" sz="4800" b="1" dirty="0">
                <a:solidFill>
                  <a:schemeClr val="tx2"/>
                </a:solidFill>
              </a:rPr>
              <a:t> </a:t>
            </a:r>
            <a:r>
              <a:rPr lang="ar-SA" sz="4800" b="1" dirty="0" smtClean="0">
                <a:solidFill>
                  <a:schemeClr val="tx2"/>
                </a:solidFill>
              </a:rPr>
              <a:t/>
            </a:r>
            <a:br>
              <a:rPr lang="ar-SA" sz="4800" b="1" dirty="0" smtClean="0">
                <a:solidFill>
                  <a:schemeClr val="tx2"/>
                </a:solidFill>
              </a:rPr>
            </a:br>
            <a:r>
              <a:rPr lang="ar-SA" sz="4800" b="1" dirty="0">
                <a:solidFill>
                  <a:schemeClr val="tx2"/>
                </a:solidFill>
              </a:rPr>
              <a:t/>
            </a:r>
            <a:br>
              <a:rPr lang="ar-SA" sz="4800" b="1" dirty="0">
                <a:solidFill>
                  <a:schemeClr val="tx2"/>
                </a:solidFill>
              </a:rPr>
            </a:br>
            <a:r>
              <a:rPr lang="ar-SA" sz="4800" b="1" dirty="0" smtClean="0">
                <a:solidFill>
                  <a:schemeClr val="tx2"/>
                </a:solidFill>
              </a:rPr>
              <a:t>إنشاء </a:t>
            </a:r>
            <a:r>
              <a:rPr lang="ar-SA" sz="4800" b="1" dirty="0">
                <a:solidFill>
                  <a:schemeClr val="tx2"/>
                </a:solidFill>
              </a:rPr>
              <a:t>ملفات جديدة باستخدام تطبيقات جوجل</a:t>
            </a:r>
            <a:br>
              <a:rPr lang="ar-SA" sz="4800" b="1" dirty="0">
                <a:solidFill>
                  <a:schemeClr val="tx2"/>
                </a:solidFill>
              </a:rPr>
            </a:br>
            <a:r>
              <a:rPr lang="en-US" sz="4800" b="1" dirty="0">
                <a:solidFill>
                  <a:schemeClr val="tx2"/>
                </a:solidFill>
              </a:rPr>
              <a:t/>
            </a:r>
            <a:br>
              <a:rPr lang="en-US" sz="4800" b="1" dirty="0">
                <a:solidFill>
                  <a:schemeClr val="tx2"/>
                </a:solidFill>
              </a:rPr>
            </a:br>
            <a:endParaRPr lang="en-US" sz="4800" b="1" dirty="0">
              <a:solidFill>
                <a:schemeClr val="tx2"/>
              </a:solidFill>
            </a:endParaRP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A85E95EA-764A-438A-AB2D-615555310C78}" type="slidenum">
              <a:rPr lang="en-GB" smtClean="0"/>
              <a:pPr/>
              <a:t>8</a:t>
            </a:fld>
            <a:endParaRPr lang="en-GB"/>
          </a:p>
        </p:txBody>
      </p:sp>
    </p:spTree>
    <p:extLst>
      <p:ext uri="{BB962C8B-B14F-4D97-AF65-F5344CB8AC3E}">
        <p14:creationId xmlns:p14="http://schemas.microsoft.com/office/powerpoint/2010/main" val="2552304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A85E95EA-764A-438A-AB2D-615555310C78}" type="slidenum">
              <a:rPr lang="en-GB" smtClean="0"/>
              <a:pPr/>
              <a:t>9</a:t>
            </a:fld>
            <a:endParaRPr lang="en-GB"/>
          </a:p>
        </p:txBody>
      </p:sp>
      <p:pic>
        <p:nvPicPr>
          <p:cNvPr id="1026" name="Picture 2"/>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615" t="13135" r="46615" b="11427"/>
          <a:stretch/>
        </p:blipFill>
        <p:spPr bwMode="auto">
          <a:xfrm>
            <a:off x="542331" y="220256"/>
            <a:ext cx="7915869" cy="610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762000" y="2514600"/>
            <a:ext cx="3200400" cy="1524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57600" y="3810000"/>
            <a:ext cx="4114800" cy="2438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4386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N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16505</TotalTime>
  <Words>1185</Words>
  <Application>Microsoft Office PowerPoint</Application>
  <PresentationFormat>On-screen Show (4:3)</PresentationFormat>
  <Paragraphs>186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SN Theme</vt:lpstr>
      <vt:lpstr>جوجل درايف Google Drive</vt:lpstr>
      <vt:lpstr>ما هو جوجل درايف ؟ </vt:lpstr>
      <vt:lpstr>ما هي خدمة التخزين السحابي ؟ </vt:lpstr>
      <vt:lpstr>ما هو الفرق بين خدمة التخزين السحابي و مواقع رفع الملفات؟</vt:lpstr>
      <vt:lpstr>لماذا ينصح بجوجل درايف وماهي مميزاته؟ </vt:lpstr>
      <vt:lpstr>استخدام جوجل درايف</vt:lpstr>
      <vt:lpstr>استخدام جوجل درايف </vt:lpstr>
      <vt:lpstr>   إنشاء ملفات جديدة باستخدام تطبيقات جوجل  </vt:lpstr>
      <vt:lpstr>PowerPoint Presentation</vt:lpstr>
      <vt:lpstr>   إنشاء ملفات جديدة باستخدام تطبيقات جوجل </vt:lpstr>
      <vt:lpstr>التحكم بالملفات</vt:lpstr>
      <vt:lpstr>التحكم بالملفات </vt:lpstr>
      <vt:lpstr>تقنية OCR </vt:lpstr>
      <vt:lpstr>تقنية OCR </vt:lpstr>
      <vt:lpstr>البحث في جوجل درايف</vt:lpstr>
      <vt:lpstr>البحث في جوجل درايف </vt:lpstr>
      <vt:lpstr>طرق عرض الملفات والمجلدات</vt:lpstr>
      <vt:lpstr>طرق عرض الملفات والمجلدات </vt:lpstr>
      <vt:lpstr>سجل النسخ version History </vt:lpstr>
      <vt:lpstr>PowerPoint Presentation</vt:lpstr>
      <vt:lpstr>سجل النسخ version History </vt:lpstr>
      <vt:lpstr>المشاركة</vt:lpstr>
      <vt:lpstr>المشاركة </vt:lpstr>
      <vt:lpstr>مشاركة ملف </vt:lpstr>
      <vt:lpstr>مشاركة ملف </vt:lpstr>
      <vt:lpstr>مشاركة ملف </vt:lpstr>
      <vt:lpstr>مشاركة ملف </vt:lpstr>
      <vt:lpstr>مشاركة مجلد </vt:lpstr>
      <vt:lpstr>مشاركة مجلد </vt:lpstr>
      <vt:lpstr>ملاحظات</vt:lpstr>
      <vt:lpstr>ملاحظات </vt:lpstr>
      <vt:lpstr>تطبيق سطح المكتب  Desktop Application </vt:lpstr>
      <vt:lpstr>تطبيق سطح المكتب  Desktop Application </vt:lpstr>
      <vt:lpstr>PowerPoint Presentation</vt:lpstr>
      <vt:lpstr>تطبيق سطح المكتب  Desktop Application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dc:creator>ola</dc:creator>
  <cp:lastModifiedBy>enas naffar</cp:lastModifiedBy>
  <cp:revision>897</cp:revision>
  <dcterms:created xsi:type="dcterms:W3CDTF">2015-02-28T12:48:04Z</dcterms:created>
  <dcterms:modified xsi:type="dcterms:W3CDTF">2019-05-07T16:02:56Z</dcterms:modified>
</cp:coreProperties>
</file>